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69" r:id="rId1"/>
    <p:sldMasterId id="2147484182" r:id="rId2"/>
    <p:sldMasterId id="2147484257" r:id="rId3"/>
    <p:sldMasterId id="2147484283" r:id="rId4"/>
    <p:sldMasterId id="2147484296" r:id="rId5"/>
    <p:sldMasterId id="2147484308" r:id="rId6"/>
    <p:sldMasterId id="2147484321" r:id="rId7"/>
    <p:sldMasterId id="2147484334" r:id="rId8"/>
  </p:sldMasterIdLst>
  <p:notesMasterIdLst>
    <p:notesMasterId r:id="rId45"/>
  </p:notesMasterIdLst>
  <p:handoutMasterIdLst>
    <p:handoutMasterId r:id="rId46"/>
  </p:handoutMasterIdLst>
  <p:sldIdLst>
    <p:sldId id="510" r:id="rId9"/>
    <p:sldId id="545" r:id="rId10"/>
    <p:sldId id="608" r:id="rId11"/>
    <p:sldId id="613" r:id="rId12"/>
    <p:sldId id="622" r:id="rId13"/>
    <p:sldId id="577" r:id="rId14"/>
    <p:sldId id="607" r:id="rId15"/>
    <p:sldId id="620" r:id="rId16"/>
    <p:sldId id="603" r:id="rId17"/>
    <p:sldId id="579" r:id="rId18"/>
    <p:sldId id="580" r:id="rId19"/>
    <p:sldId id="582" r:id="rId20"/>
    <p:sldId id="583" r:id="rId21"/>
    <p:sldId id="586" r:id="rId22"/>
    <p:sldId id="584" r:id="rId23"/>
    <p:sldId id="585" r:id="rId24"/>
    <p:sldId id="587" r:id="rId25"/>
    <p:sldId id="588" r:id="rId26"/>
    <p:sldId id="614" r:id="rId27"/>
    <p:sldId id="615" r:id="rId28"/>
    <p:sldId id="590" r:id="rId29"/>
    <p:sldId id="592" r:id="rId30"/>
    <p:sldId id="593" r:id="rId31"/>
    <p:sldId id="600" r:id="rId32"/>
    <p:sldId id="602" r:id="rId33"/>
    <p:sldId id="605" r:id="rId34"/>
    <p:sldId id="595" r:id="rId35"/>
    <p:sldId id="597" r:id="rId36"/>
    <p:sldId id="598" r:id="rId37"/>
    <p:sldId id="623" r:id="rId38"/>
    <p:sldId id="520" r:id="rId39"/>
    <p:sldId id="519" r:id="rId40"/>
    <p:sldId id="522" r:id="rId41"/>
    <p:sldId id="542" r:id="rId42"/>
    <p:sldId id="621" r:id="rId43"/>
    <p:sldId id="575" r:id="rId44"/>
  </p:sldIdLst>
  <p:sldSz cx="9144000" cy="6858000" type="screen4x3"/>
  <p:notesSz cx="7010400" cy="9296400"/>
  <p:defaultTextStyle>
    <a:defPPr>
      <a:defRPr lang="en-US"/>
    </a:defPPr>
    <a:lvl1pPr algn="l" rtl="0" eaLnBrk="0" fontAlgn="base" hangingPunct="0">
      <a:spcBef>
        <a:spcPct val="0"/>
      </a:spcBef>
      <a:spcAft>
        <a:spcPct val="0"/>
      </a:spcAft>
      <a:defRPr sz="2800" b="1" kern="1200">
        <a:solidFill>
          <a:schemeClr val="hlink"/>
        </a:solidFill>
        <a:latin typeface="Tw Cen MT" pitchFamily="34" charset="0"/>
        <a:ea typeface="+mn-ea"/>
        <a:cs typeface="+mn-cs"/>
      </a:defRPr>
    </a:lvl1pPr>
    <a:lvl2pPr marL="457200" algn="l" rtl="0" eaLnBrk="0" fontAlgn="base" hangingPunct="0">
      <a:spcBef>
        <a:spcPct val="0"/>
      </a:spcBef>
      <a:spcAft>
        <a:spcPct val="0"/>
      </a:spcAft>
      <a:defRPr sz="2800" b="1" kern="1200">
        <a:solidFill>
          <a:schemeClr val="hlink"/>
        </a:solidFill>
        <a:latin typeface="Tw Cen MT" pitchFamily="34" charset="0"/>
        <a:ea typeface="+mn-ea"/>
        <a:cs typeface="+mn-cs"/>
      </a:defRPr>
    </a:lvl2pPr>
    <a:lvl3pPr marL="914400" algn="l" rtl="0" eaLnBrk="0" fontAlgn="base" hangingPunct="0">
      <a:spcBef>
        <a:spcPct val="0"/>
      </a:spcBef>
      <a:spcAft>
        <a:spcPct val="0"/>
      </a:spcAft>
      <a:defRPr sz="2800" b="1" kern="1200">
        <a:solidFill>
          <a:schemeClr val="hlink"/>
        </a:solidFill>
        <a:latin typeface="Tw Cen MT" pitchFamily="34" charset="0"/>
        <a:ea typeface="+mn-ea"/>
        <a:cs typeface="+mn-cs"/>
      </a:defRPr>
    </a:lvl3pPr>
    <a:lvl4pPr marL="1371600" algn="l" rtl="0" eaLnBrk="0" fontAlgn="base" hangingPunct="0">
      <a:spcBef>
        <a:spcPct val="0"/>
      </a:spcBef>
      <a:spcAft>
        <a:spcPct val="0"/>
      </a:spcAft>
      <a:defRPr sz="2800" b="1" kern="1200">
        <a:solidFill>
          <a:schemeClr val="hlink"/>
        </a:solidFill>
        <a:latin typeface="Tw Cen MT" pitchFamily="34" charset="0"/>
        <a:ea typeface="+mn-ea"/>
        <a:cs typeface="+mn-cs"/>
      </a:defRPr>
    </a:lvl4pPr>
    <a:lvl5pPr marL="1828800" algn="l" rtl="0" eaLnBrk="0" fontAlgn="base" hangingPunct="0">
      <a:spcBef>
        <a:spcPct val="0"/>
      </a:spcBef>
      <a:spcAft>
        <a:spcPct val="0"/>
      </a:spcAft>
      <a:defRPr sz="2800" b="1" kern="1200">
        <a:solidFill>
          <a:schemeClr val="hlink"/>
        </a:solidFill>
        <a:latin typeface="Tw Cen MT" pitchFamily="34" charset="0"/>
        <a:ea typeface="+mn-ea"/>
        <a:cs typeface="+mn-cs"/>
      </a:defRPr>
    </a:lvl5pPr>
    <a:lvl6pPr marL="2286000" algn="l" defTabSz="914400" rtl="0" eaLnBrk="1" latinLnBrk="0" hangingPunct="1">
      <a:defRPr sz="2800" b="1" kern="1200">
        <a:solidFill>
          <a:schemeClr val="hlink"/>
        </a:solidFill>
        <a:latin typeface="Tw Cen MT" pitchFamily="34" charset="0"/>
        <a:ea typeface="+mn-ea"/>
        <a:cs typeface="+mn-cs"/>
      </a:defRPr>
    </a:lvl6pPr>
    <a:lvl7pPr marL="2743200" algn="l" defTabSz="914400" rtl="0" eaLnBrk="1" latinLnBrk="0" hangingPunct="1">
      <a:defRPr sz="2800" b="1" kern="1200">
        <a:solidFill>
          <a:schemeClr val="hlink"/>
        </a:solidFill>
        <a:latin typeface="Tw Cen MT" pitchFamily="34" charset="0"/>
        <a:ea typeface="+mn-ea"/>
        <a:cs typeface="+mn-cs"/>
      </a:defRPr>
    </a:lvl7pPr>
    <a:lvl8pPr marL="3200400" algn="l" defTabSz="914400" rtl="0" eaLnBrk="1" latinLnBrk="0" hangingPunct="1">
      <a:defRPr sz="2800" b="1" kern="1200">
        <a:solidFill>
          <a:schemeClr val="hlink"/>
        </a:solidFill>
        <a:latin typeface="Tw Cen MT" pitchFamily="34" charset="0"/>
        <a:ea typeface="+mn-ea"/>
        <a:cs typeface="+mn-cs"/>
      </a:defRPr>
    </a:lvl8pPr>
    <a:lvl9pPr marL="3657600" algn="l" defTabSz="914400" rtl="0" eaLnBrk="1" latinLnBrk="0" hangingPunct="1">
      <a:defRPr sz="2800" b="1" kern="1200">
        <a:solidFill>
          <a:schemeClr val="hlink"/>
        </a:solidFill>
        <a:latin typeface="Tw Cen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00080"/>
    <a:srgbClr val="008000"/>
    <a:srgbClr val="000099"/>
    <a:srgbClr val="003399"/>
    <a:srgbClr val="000000"/>
    <a:srgbClr val="66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1876" autoAdjust="0"/>
  </p:normalViewPr>
  <p:slideViewPr>
    <p:cSldViewPr>
      <p:cViewPr varScale="1">
        <p:scale>
          <a:sx n="107" d="100"/>
          <a:sy n="107" d="100"/>
        </p:scale>
        <p:origin x="-1758" y="-9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150" d="100"/>
          <a:sy n="150" d="100"/>
        </p:scale>
        <p:origin x="-1356" y="136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iyer\AppData\Local\Microsoft\Windows\Temporary%20Internet%20Files\Content.Outlook\DAHP8X4L\reexam%20history%205-23-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vlcek\Documents\@Group%20Director\Fil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2060"/>
                </a:solidFill>
                <a:latin typeface="Arial"/>
                <a:ea typeface="Arial"/>
                <a:cs typeface="Arial"/>
              </a:defRPr>
            </a:pPr>
            <a:r>
              <a:rPr lang="en-US">
                <a:solidFill>
                  <a:srgbClr val="002060"/>
                </a:solidFill>
              </a:rPr>
              <a:t>Reexam Filings and Time to Certificate</a:t>
            </a:r>
          </a:p>
        </c:rich>
      </c:tx>
      <c:layout>
        <c:manualLayout>
          <c:xMode val="edge"/>
          <c:yMode val="edge"/>
          <c:x val="0.28190899001109876"/>
          <c:y val="1.9575856443719411E-2"/>
        </c:manualLayout>
      </c:layout>
      <c:overlay val="0"/>
      <c:spPr>
        <a:noFill/>
        <a:ln w="25400">
          <a:noFill/>
        </a:ln>
      </c:spPr>
    </c:title>
    <c:autoTitleDeleted val="0"/>
    <c:plotArea>
      <c:layout>
        <c:manualLayout>
          <c:layoutTarget val="inner"/>
          <c:xMode val="edge"/>
          <c:yMode val="edge"/>
          <c:x val="9.3229744728079905E-2"/>
          <c:y val="0.12234910277324633"/>
          <c:w val="0.81132075471698117"/>
          <c:h val="0.76998368678629692"/>
        </c:manualLayout>
      </c:layout>
      <c:lineChart>
        <c:grouping val="standard"/>
        <c:varyColors val="0"/>
        <c:ser>
          <c:idx val="1"/>
          <c:order val="0"/>
          <c:tx>
            <c:strRef>
              <c:f>stats!$D$2</c:f>
              <c:strCache>
                <c:ptCount val="1"/>
                <c:pt idx="0">
                  <c:v>Total Reexam Filings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numRef>
              <c:f>stats!$A$3:$A$32</c:f>
              <c:numCache>
                <c:formatCode>General</c:formatCode>
                <c:ptCount val="3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numCache>
            </c:numRef>
          </c:cat>
          <c:val>
            <c:numRef>
              <c:f>stats!$D$3:$D$32</c:f>
              <c:numCache>
                <c:formatCode>General</c:formatCode>
                <c:ptCount val="30"/>
                <c:pt idx="0">
                  <c:v>78</c:v>
                </c:pt>
                <c:pt idx="1">
                  <c:v>187</c:v>
                </c:pt>
                <c:pt idx="2">
                  <c:v>186</c:v>
                </c:pt>
                <c:pt idx="3">
                  <c:v>189</c:v>
                </c:pt>
                <c:pt idx="4">
                  <c:v>230</c:v>
                </c:pt>
                <c:pt idx="5">
                  <c:v>232</c:v>
                </c:pt>
                <c:pt idx="6">
                  <c:v>240</c:v>
                </c:pt>
                <c:pt idx="7">
                  <c:v>268</c:v>
                </c:pt>
                <c:pt idx="8">
                  <c:v>243</c:v>
                </c:pt>
                <c:pt idx="9">
                  <c:v>297</c:v>
                </c:pt>
                <c:pt idx="10">
                  <c:v>307</c:v>
                </c:pt>
                <c:pt idx="11">
                  <c:v>392</c:v>
                </c:pt>
                <c:pt idx="12">
                  <c:v>359</c:v>
                </c:pt>
                <c:pt idx="13">
                  <c:v>379</c:v>
                </c:pt>
                <c:pt idx="14">
                  <c:v>392</c:v>
                </c:pt>
                <c:pt idx="15">
                  <c:v>418</c:v>
                </c:pt>
                <c:pt idx="16">
                  <c:v>376</c:v>
                </c:pt>
                <c:pt idx="17">
                  <c:v>350</c:v>
                </c:pt>
                <c:pt idx="18">
                  <c:v>385</c:v>
                </c:pt>
                <c:pt idx="19">
                  <c:v>318</c:v>
                </c:pt>
                <c:pt idx="20">
                  <c:v>297</c:v>
                </c:pt>
                <c:pt idx="21">
                  <c:v>276</c:v>
                </c:pt>
                <c:pt idx="22">
                  <c:v>413</c:v>
                </c:pt>
                <c:pt idx="23">
                  <c:v>468</c:v>
                </c:pt>
                <c:pt idx="24">
                  <c:v>583</c:v>
                </c:pt>
                <c:pt idx="25">
                  <c:v>581</c:v>
                </c:pt>
                <c:pt idx="26">
                  <c:v>769</c:v>
                </c:pt>
                <c:pt idx="27">
                  <c:v>848</c:v>
                </c:pt>
                <c:pt idx="28">
                  <c:v>916</c:v>
                </c:pt>
                <c:pt idx="29">
                  <c:v>1061</c:v>
                </c:pt>
              </c:numCache>
            </c:numRef>
          </c:val>
          <c:smooth val="0"/>
        </c:ser>
        <c:dLbls>
          <c:showLegendKey val="0"/>
          <c:showVal val="0"/>
          <c:showCatName val="0"/>
          <c:showSerName val="0"/>
          <c:showPercent val="0"/>
          <c:showBubbleSize val="0"/>
        </c:dLbls>
        <c:marker val="1"/>
        <c:smooth val="0"/>
        <c:axId val="88267392"/>
        <c:axId val="92144384"/>
      </c:lineChart>
      <c:lineChart>
        <c:grouping val="standard"/>
        <c:varyColors val="0"/>
        <c:ser>
          <c:idx val="2"/>
          <c:order val="1"/>
          <c:tx>
            <c:strRef>
              <c:f>stats!$G$2</c:f>
              <c:strCache>
                <c:ptCount val="1"/>
                <c:pt idx="0">
                  <c:v>Time From Filing to Cert (Avg Months, last Qtr of FY)</c:v>
                </c:pt>
              </c:strCache>
            </c:strRef>
          </c:tx>
          <c:spPr>
            <a:ln w="12700">
              <a:solidFill>
                <a:srgbClr val="0000FF"/>
              </a:solidFill>
              <a:prstDash val="solid"/>
            </a:ln>
          </c:spPr>
          <c:marker>
            <c:symbol val="triangle"/>
            <c:size val="5"/>
            <c:spPr>
              <a:solidFill>
                <a:srgbClr val="0000FF"/>
              </a:solidFill>
              <a:ln>
                <a:solidFill>
                  <a:srgbClr val="0000FF"/>
                </a:solidFill>
                <a:prstDash val="solid"/>
              </a:ln>
            </c:spPr>
          </c:marker>
          <c:val>
            <c:numRef>
              <c:f>stats!$G$3:$G$32</c:f>
              <c:numCache>
                <c:formatCode>General</c:formatCode>
                <c:ptCount val="30"/>
                <c:pt idx="26">
                  <c:v>39.6</c:v>
                </c:pt>
                <c:pt idx="27">
                  <c:v>31.8</c:v>
                </c:pt>
                <c:pt idx="28">
                  <c:v>31.1</c:v>
                </c:pt>
                <c:pt idx="29">
                  <c:v>30.5</c:v>
                </c:pt>
              </c:numCache>
            </c:numRef>
          </c:val>
          <c:smooth val="0"/>
        </c:ser>
        <c:dLbls>
          <c:showLegendKey val="0"/>
          <c:showVal val="0"/>
          <c:showCatName val="0"/>
          <c:showSerName val="0"/>
          <c:showPercent val="0"/>
          <c:showBubbleSize val="0"/>
        </c:dLbls>
        <c:marker val="1"/>
        <c:smooth val="0"/>
        <c:axId val="92146304"/>
        <c:axId val="92148096"/>
      </c:lineChart>
      <c:catAx>
        <c:axId val="8826739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92144384"/>
        <c:crosses val="autoZero"/>
        <c:auto val="0"/>
        <c:lblAlgn val="ctr"/>
        <c:lblOffset val="100"/>
        <c:tickLblSkip val="1"/>
        <c:tickMarkSkip val="1"/>
        <c:noMultiLvlLbl val="0"/>
      </c:catAx>
      <c:valAx>
        <c:axId val="92144384"/>
        <c:scaling>
          <c:orientation val="minMax"/>
        </c:scaling>
        <c:delete val="0"/>
        <c:axPos val="l"/>
        <c:title>
          <c:tx>
            <c:rich>
              <a:bodyPr/>
              <a:lstStyle/>
              <a:p>
                <a:pPr>
                  <a:defRPr sz="1400" b="1" i="0" u="none" strike="noStrike" baseline="0">
                    <a:solidFill>
                      <a:srgbClr val="002060"/>
                    </a:solidFill>
                    <a:latin typeface="Arial"/>
                    <a:ea typeface="Arial"/>
                    <a:cs typeface="Arial"/>
                  </a:defRPr>
                </a:pPr>
                <a:r>
                  <a:rPr lang="en-US">
                    <a:solidFill>
                      <a:srgbClr val="002060"/>
                    </a:solidFill>
                  </a:rPr>
                  <a:t>Total Reexam Filings</a:t>
                </a:r>
              </a:p>
            </c:rich>
          </c:tx>
          <c:layout>
            <c:manualLayout>
              <c:xMode val="edge"/>
              <c:yMode val="edge"/>
              <c:x val="0"/>
              <c:y val="0.34584013050570961"/>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8267392"/>
        <c:crosses val="autoZero"/>
        <c:crossBetween val="between"/>
      </c:valAx>
      <c:catAx>
        <c:axId val="92146304"/>
        <c:scaling>
          <c:orientation val="minMax"/>
        </c:scaling>
        <c:delete val="1"/>
        <c:axPos val="b"/>
        <c:majorTickMark val="out"/>
        <c:minorTickMark val="none"/>
        <c:tickLblPos val="nextTo"/>
        <c:crossAx val="92148096"/>
        <c:crossesAt val="20"/>
        <c:auto val="0"/>
        <c:lblAlgn val="ctr"/>
        <c:lblOffset val="100"/>
        <c:noMultiLvlLbl val="0"/>
      </c:catAx>
      <c:valAx>
        <c:axId val="92148096"/>
        <c:scaling>
          <c:orientation val="minMax"/>
          <c:max val="40"/>
          <c:min val="10"/>
        </c:scaling>
        <c:delete val="0"/>
        <c:axPos val="r"/>
        <c:title>
          <c:tx>
            <c:rich>
              <a:bodyPr/>
              <a:lstStyle/>
              <a:p>
                <a:pPr>
                  <a:defRPr sz="1400" b="1" i="0" u="none" strike="noStrike" baseline="0">
                    <a:solidFill>
                      <a:srgbClr val="002060"/>
                    </a:solidFill>
                    <a:latin typeface="Arial"/>
                    <a:ea typeface="Arial"/>
                    <a:cs typeface="Arial"/>
                  </a:defRPr>
                </a:pPr>
                <a:r>
                  <a:rPr lang="en-US">
                    <a:solidFill>
                      <a:srgbClr val="002060"/>
                    </a:solidFill>
                  </a:rPr>
                  <a:t>Months</a:t>
                </a:r>
              </a:p>
            </c:rich>
          </c:tx>
          <c:layout>
            <c:manualLayout>
              <c:xMode val="edge"/>
              <c:yMode val="edge"/>
              <c:x val="0.94228634850166482"/>
              <c:y val="0.4453507340946166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2146304"/>
        <c:crosses val="max"/>
        <c:crossBetween val="between"/>
      </c:valAx>
      <c:spPr>
        <a:noFill/>
        <a:ln w="12700">
          <a:solidFill>
            <a:srgbClr val="808080"/>
          </a:solidFill>
          <a:prstDash val="solid"/>
        </a:ln>
      </c:spPr>
    </c:plotArea>
    <c:legend>
      <c:legendPos val="r"/>
      <c:layout>
        <c:manualLayout>
          <c:xMode val="edge"/>
          <c:yMode val="edge"/>
          <c:x val="0.13207547169811321"/>
          <c:y val="0.16965742251223492"/>
          <c:w val="0.49722530521642622"/>
          <c:h val="0.1044045676998368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lumMod val="75000"/>
              </a:schemeClr>
            </a:solidFill>
          </c:spPr>
          <c:invertIfNegative val="0"/>
          <c:dPt>
            <c:idx val="10"/>
            <c:invertIfNegative val="0"/>
            <c:bubble3D val="0"/>
            <c:spPr>
              <a:pattFill prst="pct20">
                <a:fgClr>
                  <a:schemeClr val="accent2">
                    <a:lumMod val="75000"/>
                  </a:schemeClr>
                </a:fgClr>
                <a:bgClr>
                  <a:schemeClr val="bg1"/>
                </a:bgClr>
              </a:pattFill>
              <a:ln>
                <a:solidFill>
                  <a:schemeClr val="accent6"/>
                </a:solidFill>
              </a:ln>
            </c:spPr>
          </c:dPt>
          <c:cat>
            <c:strRef>
              <c:f>Sheet1!$A$3:$A$13</c:f>
              <c:strCache>
                <c:ptCount val="11"/>
                <c:pt idx="0">
                  <c:v>FY 2002</c:v>
                </c:pt>
                <c:pt idx="1">
                  <c:v>FY 2003</c:v>
                </c:pt>
                <c:pt idx="2">
                  <c:v>FY 2004</c:v>
                </c:pt>
                <c:pt idx="3">
                  <c:v>FY 2005</c:v>
                </c:pt>
                <c:pt idx="4">
                  <c:v>FY 2006</c:v>
                </c:pt>
                <c:pt idx="5">
                  <c:v>FY 2007</c:v>
                </c:pt>
                <c:pt idx="6">
                  <c:v>FY 2008</c:v>
                </c:pt>
                <c:pt idx="7">
                  <c:v>FY 2009</c:v>
                </c:pt>
                <c:pt idx="8">
                  <c:v>FY 2010</c:v>
                </c:pt>
                <c:pt idx="9">
                  <c:v>FY 2011</c:v>
                </c:pt>
                <c:pt idx="10">
                  <c:v>FY 2012</c:v>
                </c:pt>
              </c:strCache>
            </c:strRef>
          </c:cat>
          <c:val>
            <c:numRef>
              <c:f>Sheet1!$B$3:$B$13</c:f>
              <c:numCache>
                <c:formatCode>_(* #,##0_);_(* \(#,##0\);_(* "-"??_);_(@_)</c:formatCode>
                <c:ptCount val="11"/>
                <c:pt idx="0">
                  <c:v>258873</c:v>
                </c:pt>
                <c:pt idx="1">
                  <c:v>267218</c:v>
                </c:pt>
                <c:pt idx="2">
                  <c:v>298489</c:v>
                </c:pt>
                <c:pt idx="3">
                  <c:v>323501</c:v>
                </c:pt>
                <c:pt idx="4">
                  <c:v>354775</c:v>
                </c:pt>
                <c:pt idx="5">
                  <c:v>394368</c:v>
                </c:pt>
                <c:pt idx="6">
                  <c:v>401392</c:v>
                </c:pt>
                <c:pt idx="7">
                  <c:v>352051</c:v>
                </c:pt>
                <c:pt idx="8">
                  <c:v>368939</c:v>
                </c:pt>
                <c:pt idx="9">
                  <c:v>399184</c:v>
                </c:pt>
                <c:pt idx="10">
                  <c:v>413740</c:v>
                </c:pt>
              </c:numCache>
            </c:numRef>
          </c:val>
        </c:ser>
        <c:dLbls>
          <c:showLegendKey val="0"/>
          <c:showVal val="0"/>
          <c:showCatName val="0"/>
          <c:showSerName val="0"/>
          <c:showPercent val="0"/>
          <c:showBubbleSize val="0"/>
        </c:dLbls>
        <c:gapWidth val="150"/>
        <c:axId val="104960768"/>
        <c:axId val="104962304"/>
      </c:barChart>
      <c:catAx>
        <c:axId val="104960768"/>
        <c:scaling>
          <c:orientation val="minMax"/>
        </c:scaling>
        <c:delete val="0"/>
        <c:axPos val="b"/>
        <c:majorTickMark val="out"/>
        <c:minorTickMark val="none"/>
        <c:tickLblPos val="nextTo"/>
        <c:txPr>
          <a:bodyPr rot="-5400000" vert="horz"/>
          <a:lstStyle/>
          <a:p>
            <a:pPr>
              <a:defRPr/>
            </a:pPr>
            <a:endParaRPr lang="en-US"/>
          </a:p>
        </c:txPr>
        <c:crossAx val="104962304"/>
        <c:crosses val="autoZero"/>
        <c:auto val="1"/>
        <c:lblAlgn val="ctr"/>
        <c:lblOffset val="100"/>
        <c:noMultiLvlLbl val="0"/>
      </c:catAx>
      <c:valAx>
        <c:axId val="104962304"/>
        <c:scaling>
          <c:orientation val="minMax"/>
        </c:scaling>
        <c:delete val="0"/>
        <c:axPos val="l"/>
        <c:majorGridlines/>
        <c:numFmt formatCode="_(* #,##0_);_(* \(#,##0\);_(* &quot;-&quot;??_);_(@_)" sourceLinked="1"/>
        <c:majorTickMark val="out"/>
        <c:minorTickMark val="none"/>
        <c:tickLblPos val="nextTo"/>
        <c:crossAx val="10496076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38475"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0" tIns="46429" rIns="92860" bIns="46429" numCol="1" anchor="t" anchorCtr="0" compatLnSpc="1">
            <a:prstTxWarp prst="textNoShape">
              <a:avLst/>
            </a:prstTxWarp>
          </a:bodyPr>
          <a:lstStyle>
            <a:lvl1pPr defTabSz="928688">
              <a:defRPr sz="1200" b="0">
                <a:solidFill>
                  <a:schemeClr val="tx1"/>
                </a:solidFill>
                <a:latin typeface="Times New Roman" pitchFamily="18" charset="0"/>
              </a:defRPr>
            </a:lvl1pPr>
          </a:lstStyle>
          <a:p>
            <a:pPr>
              <a:defRPr/>
            </a:pPr>
            <a:endParaRPr lang="en-US"/>
          </a:p>
        </p:txBody>
      </p:sp>
      <p:sp>
        <p:nvSpPr>
          <p:cNvPr id="119811" name="Rectangle 3"/>
          <p:cNvSpPr>
            <a:spLocks noGrp="1" noChangeArrowheads="1"/>
          </p:cNvSpPr>
          <p:nvPr>
            <p:ph type="dt" sz="quarter" idx="1"/>
          </p:nvPr>
        </p:nvSpPr>
        <p:spPr bwMode="auto">
          <a:xfrm>
            <a:off x="3971925" y="0"/>
            <a:ext cx="3038475"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0" tIns="46429" rIns="92860" bIns="46429" numCol="1" anchor="t" anchorCtr="0" compatLnSpc="1">
            <a:prstTxWarp prst="textNoShape">
              <a:avLst/>
            </a:prstTxWarp>
          </a:bodyPr>
          <a:lstStyle>
            <a:lvl1pPr algn="r" defTabSz="928688">
              <a:defRPr sz="1200" b="0">
                <a:solidFill>
                  <a:schemeClr val="tx1"/>
                </a:solidFill>
                <a:latin typeface="Times New Roman" pitchFamily="18" charset="0"/>
              </a:defRPr>
            </a:lvl1pPr>
          </a:lstStyle>
          <a:p>
            <a:pPr>
              <a:defRPr/>
            </a:pPr>
            <a:endParaRPr lang="en-US"/>
          </a:p>
        </p:txBody>
      </p:sp>
      <p:sp>
        <p:nvSpPr>
          <p:cNvPr id="119812" name="Rectangle 4"/>
          <p:cNvSpPr>
            <a:spLocks noGrp="1" noChangeArrowheads="1"/>
          </p:cNvSpPr>
          <p:nvPr>
            <p:ph type="ftr" sz="quarter" idx="2"/>
          </p:nvPr>
        </p:nvSpPr>
        <p:spPr bwMode="auto">
          <a:xfrm>
            <a:off x="0" y="8863379"/>
            <a:ext cx="3038475"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0" tIns="46429" rIns="92860" bIns="46429" numCol="1" anchor="b" anchorCtr="0" compatLnSpc="1">
            <a:prstTxWarp prst="textNoShape">
              <a:avLst/>
            </a:prstTxWarp>
          </a:bodyPr>
          <a:lstStyle>
            <a:lvl1pPr defTabSz="928688">
              <a:defRPr sz="1200" b="0">
                <a:solidFill>
                  <a:schemeClr val="tx1"/>
                </a:solidFill>
                <a:latin typeface="Times New Roman" pitchFamily="18" charset="0"/>
              </a:defRPr>
            </a:lvl1pPr>
          </a:lstStyle>
          <a:p>
            <a:pPr>
              <a:defRPr/>
            </a:pPr>
            <a:endParaRPr lang="en-US"/>
          </a:p>
        </p:txBody>
      </p:sp>
      <p:sp>
        <p:nvSpPr>
          <p:cNvPr id="119813" name="Rectangle 5"/>
          <p:cNvSpPr>
            <a:spLocks noGrp="1" noChangeArrowheads="1"/>
          </p:cNvSpPr>
          <p:nvPr>
            <p:ph type="sldNum" sz="quarter" idx="3"/>
          </p:nvPr>
        </p:nvSpPr>
        <p:spPr bwMode="auto">
          <a:xfrm>
            <a:off x="3971925" y="8863379"/>
            <a:ext cx="3038475"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0" tIns="46429" rIns="92860" bIns="46429" numCol="1" anchor="b" anchorCtr="0" compatLnSpc="1">
            <a:prstTxWarp prst="textNoShape">
              <a:avLst/>
            </a:prstTxWarp>
          </a:bodyPr>
          <a:lstStyle>
            <a:lvl1pPr algn="r" defTabSz="928688">
              <a:defRPr sz="1200" b="0">
                <a:solidFill>
                  <a:schemeClr val="tx1"/>
                </a:solidFill>
                <a:latin typeface="Times New Roman" pitchFamily="18" charset="0"/>
              </a:defRPr>
            </a:lvl1pPr>
          </a:lstStyle>
          <a:p>
            <a:pPr>
              <a:defRPr/>
            </a:pPr>
            <a:fld id="{9C9787B6-ADF5-443A-BB3D-1F0F4520AE0F}" type="slidenum">
              <a:rPr lang="en-US"/>
              <a:pPr>
                <a:defRPr/>
              </a:pPr>
              <a:t>‹#›</a:t>
            </a:fld>
            <a:endParaRPr lang="en-US"/>
          </a:p>
        </p:txBody>
      </p:sp>
    </p:spTree>
    <p:extLst>
      <p:ext uri="{BB962C8B-B14F-4D97-AF65-F5344CB8AC3E}">
        <p14:creationId xmlns:p14="http://schemas.microsoft.com/office/powerpoint/2010/main" val="401301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40" tIns="47070" rIns="94140" bIns="47070" numCol="1" anchor="t" anchorCtr="0" compatLnSpc="1">
            <a:prstTxWarp prst="textNoShape">
              <a:avLst/>
            </a:prstTxWarp>
          </a:bodyPr>
          <a:lstStyle>
            <a:lvl1pPr defTabSz="941388">
              <a:defRPr sz="1200" b="0">
                <a:solidFill>
                  <a:schemeClr val="tx1"/>
                </a:solidFill>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3971925" y="1"/>
            <a:ext cx="3038475"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40" tIns="47070" rIns="94140" bIns="47070" numCol="1" anchor="t" anchorCtr="0" compatLnSpc="1">
            <a:prstTxWarp prst="textNoShape">
              <a:avLst/>
            </a:prstTxWarp>
          </a:bodyPr>
          <a:lstStyle>
            <a:lvl1pPr algn="r" defTabSz="941388">
              <a:defRPr sz="1200" b="0">
                <a:solidFill>
                  <a:schemeClr val="tx1"/>
                </a:solidFill>
                <a:latin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9513" y="695325"/>
            <a:ext cx="4649787" cy="3487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33450" y="4416509"/>
            <a:ext cx="5143500" cy="418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40" tIns="47070" rIns="94140" bIns="47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421"/>
            <a:ext cx="3038475"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40" tIns="47070" rIns="94140" bIns="47070" numCol="1" anchor="b" anchorCtr="0" compatLnSpc="1">
            <a:prstTxWarp prst="textNoShape">
              <a:avLst/>
            </a:prstTxWarp>
          </a:bodyPr>
          <a:lstStyle>
            <a:lvl1pPr defTabSz="941388">
              <a:defRPr sz="1200" b="0">
                <a:solidFill>
                  <a:schemeClr val="tx1"/>
                </a:solidFill>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971925" y="8831421"/>
            <a:ext cx="3038475"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40" tIns="47070" rIns="94140" bIns="47070" numCol="1" anchor="b" anchorCtr="0" compatLnSpc="1">
            <a:prstTxWarp prst="textNoShape">
              <a:avLst/>
            </a:prstTxWarp>
          </a:bodyPr>
          <a:lstStyle>
            <a:lvl1pPr algn="r" defTabSz="941388">
              <a:defRPr sz="1200" b="0">
                <a:solidFill>
                  <a:schemeClr val="tx1"/>
                </a:solidFill>
                <a:latin typeface="Times New Roman" pitchFamily="18" charset="0"/>
              </a:defRPr>
            </a:lvl1pPr>
          </a:lstStyle>
          <a:p>
            <a:pPr>
              <a:defRPr/>
            </a:pPr>
            <a:fld id="{6B49FE98-28D0-42AB-9190-1493AF08FAF4}" type="slidenum">
              <a:rPr lang="en-US"/>
              <a:pPr>
                <a:defRPr/>
              </a:pPr>
              <a:t>‹#›</a:t>
            </a:fld>
            <a:endParaRPr lang="en-US"/>
          </a:p>
        </p:txBody>
      </p:sp>
    </p:spTree>
    <p:extLst>
      <p:ext uri="{BB962C8B-B14F-4D97-AF65-F5344CB8AC3E}">
        <p14:creationId xmlns:p14="http://schemas.microsoft.com/office/powerpoint/2010/main" val="4261435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A6E21AD7-8037-45CF-A9E1-5B42A5E6F5AF}" type="slidenum">
              <a:rPr lang="en-US" sz="1200" b="0" smtClean="0">
                <a:solidFill>
                  <a:srgbClr val="000000"/>
                </a:solidFill>
                <a:latin typeface="Calibri" pitchFamily="34" charset="0"/>
              </a:rPr>
              <a:pPr/>
              <a:t>1</a:t>
            </a:fld>
            <a:endParaRPr lang="en-US" sz="1200" b="0" smtClean="0">
              <a:solidFill>
                <a:srgbClr val="000000"/>
              </a:solidFill>
              <a:latin typeface="Calibri"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5CEB3191-4298-4ED5-BA10-D40E64EE4FBE}" type="slidenum">
              <a:rPr lang="en-US" sz="1200" b="0" smtClean="0">
                <a:solidFill>
                  <a:schemeClr val="tx1"/>
                </a:solidFill>
                <a:latin typeface="Times New Roman" pitchFamily="18" charset="0"/>
              </a:rPr>
              <a:pPr/>
              <a:t>13</a:t>
            </a:fld>
            <a:endParaRPr lang="en-US" sz="1200" b="0" dirty="0" smtClean="0">
              <a:solidFill>
                <a:schemeClr val="tx1"/>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5863" y="696913"/>
            <a:ext cx="4648200" cy="3486150"/>
          </a:xfrm>
          <a:ln/>
        </p:spPr>
      </p:sp>
      <p:sp>
        <p:nvSpPr>
          <p:cNvPr id="25604" name="Rectangle 3"/>
          <p:cNvSpPr>
            <a:spLocks noGrp="1" noChangeArrowheads="1"/>
          </p:cNvSpPr>
          <p:nvPr>
            <p:ph type="body" idx="1"/>
          </p:nvPr>
        </p:nvSpPr>
        <p:spPr>
          <a:xfrm>
            <a:off x="933450" y="4416511"/>
            <a:ext cx="5143500" cy="4183220"/>
          </a:xfrm>
          <a:noFill/>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246A775E-6491-4FBE-9FA0-5C473601A69C}" type="slidenum">
              <a:rPr lang="en-US" sz="1200" b="0" smtClean="0">
                <a:solidFill>
                  <a:schemeClr val="tx1"/>
                </a:solidFill>
                <a:latin typeface="Times New Roman" pitchFamily="18" charset="0"/>
              </a:rPr>
              <a:pPr/>
              <a:t>14</a:t>
            </a:fld>
            <a:endParaRPr lang="en-US" sz="1200" b="0" dirty="0" smtClean="0">
              <a:solidFill>
                <a:schemeClr val="tx1"/>
              </a:solidFill>
              <a:latin typeface="Times New Roman" pitchFamily="18" charset="0"/>
            </a:endParaRPr>
          </a:p>
        </p:txBody>
      </p:sp>
      <p:sp>
        <p:nvSpPr>
          <p:cNvPr id="27651" name="Rectangle 2"/>
          <p:cNvSpPr>
            <a:spLocks noGrp="1" noRot="1" noChangeAspect="1" noChangeArrowheads="1" noTextEdit="1"/>
          </p:cNvSpPr>
          <p:nvPr>
            <p:ph type="sldImg"/>
          </p:nvPr>
        </p:nvSpPr>
        <p:spPr>
          <a:xfrm>
            <a:off x="1185863" y="696913"/>
            <a:ext cx="4648200" cy="3486150"/>
          </a:xfrm>
          <a:ln/>
        </p:spPr>
      </p:sp>
      <p:sp>
        <p:nvSpPr>
          <p:cNvPr id="27652" name="Rectangle 3"/>
          <p:cNvSpPr>
            <a:spLocks noGrp="1" noChangeArrowheads="1"/>
          </p:cNvSpPr>
          <p:nvPr>
            <p:ph type="body" idx="1"/>
          </p:nvPr>
        </p:nvSpPr>
        <p:spPr>
          <a:xfrm>
            <a:off x="933450" y="4416511"/>
            <a:ext cx="5143500" cy="4183220"/>
          </a:xfrm>
          <a:noFill/>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86C6F7AA-1776-4C57-8544-805CC0E7D749}" type="slidenum">
              <a:rPr lang="en-US" sz="1200" b="0" smtClean="0">
                <a:solidFill>
                  <a:schemeClr val="tx1"/>
                </a:solidFill>
                <a:latin typeface="Times New Roman" pitchFamily="18" charset="0"/>
              </a:rPr>
              <a:pPr/>
              <a:t>15</a:t>
            </a:fld>
            <a:endParaRPr lang="en-US" sz="1200" b="0" dirty="0" smtClean="0">
              <a:solidFill>
                <a:schemeClr val="tx1"/>
              </a:solidFill>
              <a:latin typeface="Times New Roman" pitchFamily="18" charset="0"/>
            </a:endParaRPr>
          </a:p>
        </p:txBody>
      </p:sp>
      <p:sp>
        <p:nvSpPr>
          <p:cNvPr id="26627" name="Rectangle 2"/>
          <p:cNvSpPr>
            <a:spLocks noGrp="1" noRot="1" noChangeAspect="1" noChangeArrowheads="1" noTextEdit="1"/>
          </p:cNvSpPr>
          <p:nvPr>
            <p:ph type="sldImg"/>
          </p:nvPr>
        </p:nvSpPr>
        <p:spPr>
          <a:xfrm>
            <a:off x="1185863" y="696913"/>
            <a:ext cx="4646612" cy="3486150"/>
          </a:xfrm>
          <a:ln/>
        </p:spPr>
      </p:sp>
      <p:sp>
        <p:nvSpPr>
          <p:cNvPr id="26628" name="Rectangle 3"/>
          <p:cNvSpPr>
            <a:spLocks noGrp="1" noChangeArrowheads="1"/>
          </p:cNvSpPr>
          <p:nvPr>
            <p:ph type="body" idx="1"/>
          </p:nvPr>
        </p:nvSpPr>
        <p:spPr>
          <a:xfrm>
            <a:off x="933450" y="4416511"/>
            <a:ext cx="5143500" cy="4183220"/>
          </a:xfrm>
          <a:noFill/>
        </p:spPr>
        <p:txBody>
          <a:bodyPr/>
          <a:lstStyle/>
          <a:p>
            <a:endParaRPr lang="en-US" dirty="0" smtClean="0"/>
          </a:p>
          <a:p>
            <a:endParaRPr lang="en-US" dirty="0" smtClean="0"/>
          </a:p>
          <a:p>
            <a:r>
              <a:rPr 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3B05D291-DA3E-4C01-9EC6-4DF2824735DA}" type="slidenum">
              <a:rPr lang="en-US" sz="1200" b="0" smtClean="0">
                <a:solidFill>
                  <a:schemeClr val="tx1"/>
                </a:solidFill>
                <a:latin typeface="Times New Roman" pitchFamily="18" charset="0"/>
              </a:rPr>
              <a:pPr/>
              <a:t>21</a:t>
            </a:fld>
            <a:endParaRPr lang="en-US" sz="1200" b="0" dirty="0" smtClean="0">
              <a:solidFill>
                <a:schemeClr val="tx1"/>
              </a:solidFill>
              <a:latin typeface="Times New Roman" pitchFamily="18" charset="0"/>
            </a:endParaRPr>
          </a:p>
        </p:txBody>
      </p:sp>
      <p:sp>
        <p:nvSpPr>
          <p:cNvPr id="29699" name="Rectangle 2"/>
          <p:cNvSpPr>
            <a:spLocks noGrp="1" noRot="1" noChangeAspect="1" noChangeArrowheads="1" noTextEdit="1"/>
          </p:cNvSpPr>
          <p:nvPr>
            <p:ph type="sldImg"/>
          </p:nvPr>
        </p:nvSpPr>
        <p:spPr>
          <a:xfrm>
            <a:off x="1185863" y="696913"/>
            <a:ext cx="4648200" cy="3486150"/>
          </a:xfrm>
          <a:ln/>
        </p:spPr>
      </p:sp>
      <p:sp>
        <p:nvSpPr>
          <p:cNvPr id="29700" name="Rectangle 3"/>
          <p:cNvSpPr>
            <a:spLocks noGrp="1" noChangeArrowheads="1"/>
          </p:cNvSpPr>
          <p:nvPr>
            <p:ph type="body" idx="1"/>
          </p:nvPr>
        </p:nvSpPr>
        <p:spPr>
          <a:xfrm>
            <a:off x="933450" y="4416511"/>
            <a:ext cx="5143500" cy="4183220"/>
          </a:xfrm>
          <a:noFill/>
        </p:spPr>
        <p:txBody>
          <a:bodyPr/>
          <a:lstStyle/>
          <a:p>
            <a:r>
              <a:rPr lang="en-US" dirty="0" smtClean="0"/>
              <a:t>Quality data are compiled on a quarterly basis.</a:t>
            </a:r>
          </a:p>
          <a:p>
            <a:endParaRPr lang="en-US" dirty="0" smtClean="0"/>
          </a:p>
          <a:p>
            <a:r>
              <a:rPr lang="en-US"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327E5DE4-B2DC-4869-945D-B463609EAF9C}" type="slidenum">
              <a:rPr lang="en-US" sz="1200" b="0" smtClean="0">
                <a:solidFill>
                  <a:schemeClr val="tx1"/>
                </a:solidFill>
                <a:latin typeface="Times New Roman" pitchFamily="18" charset="0"/>
              </a:rPr>
              <a:pPr/>
              <a:t>22</a:t>
            </a:fld>
            <a:endParaRPr lang="en-US" sz="1200" b="0" smtClean="0">
              <a:solidFill>
                <a:schemeClr val="tx1"/>
              </a:solidFill>
              <a:latin typeface="Times New Roman" pitchFamily="18" charset="0"/>
            </a:endParaRPr>
          </a:p>
        </p:txBody>
      </p:sp>
      <p:sp>
        <p:nvSpPr>
          <p:cNvPr id="30723" name="Rectangle 2"/>
          <p:cNvSpPr>
            <a:spLocks noGrp="1" noRot="1" noChangeAspect="1" noChangeArrowheads="1" noTextEdit="1"/>
          </p:cNvSpPr>
          <p:nvPr>
            <p:ph type="sldImg"/>
          </p:nvPr>
        </p:nvSpPr>
        <p:spPr>
          <a:xfrm>
            <a:off x="1185863" y="696913"/>
            <a:ext cx="4648200" cy="3486150"/>
          </a:xfrm>
          <a:ln/>
        </p:spPr>
      </p:sp>
      <p:sp>
        <p:nvSpPr>
          <p:cNvPr id="30724" name="Rectangle 3"/>
          <p:cNvSpPr>
            <a:spLocks noGrp="1" noChangeArrowheads="1"/>
          </p:cNvSpPr>
          <p:nvPr>
            <p:ph type="body" idx="1"/>
          </p:nvPr>
        </p:nvSpPr>
        <p:spPr>
          <a:xfrm>
            <a:off x="933450" y="4416511"/>
            <a:ext cx="5143500" cy="4183220"/>
          </a:xfrm>
          <a:noFill/>
        </p:spPr>
        <p:txBody>
          <a:bodyPr/>
          <a:lstStyle/>
          <a:p>
            <a:r>
              <a:rPr lang="en-US" smtClean="0"/>
              <a:t>Quality data are compiled on a quarterly basis.</a:t>
            </a:r>
          </a:p>
          <a:p>
            <a:endParaRPr lang="en-US" smtClean="0"/>
          </a:p>
          <a:p>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FFABF179-A163-49F7-977A-758D1FAE0E6B}" type="slidenum">
              <a:rPr lang="en-US" sz="1200" b="0" smtClean="0">
                <a:solidFill>
                  <a:prstClr val="black"/>
                </a:solidFill>
                <a:latin typeface="Times New Roman" pitchFamily="18" charset="0"/>
              </a:rPr>
              <a:pPr/>
              <a:t>23</a:t>
            </a:fld>
            <a:endParaRPr lang="en-US" sz="1200" b="0" smtClean="0">
              <a:solidFill>
                <a:prstClr val="black"/>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5863" y="696913"/>
            <a:ext cx="4648200" cy="3486150"/>
          </a:xfrm>
          <a:ln/>
        </p:spPr>
      </p:sp>
      <p:sp>
        <p:nvSpPr>
          <p:cNvPr id="31748" name="Rectangle 3"/>
          <p:cNvSpPr>
            <a:spLocks noGrp="1" noChangeArrowheads="1"/>
          </p:cNvSpPr>
          <p:nvPr>
            <p:ph type="body" idx="1"/>
          </p:nvPr>
        </p:nvSpPr>
        <p:spPr>
          <a:xfrm>
            <a:off x="933450" y="4416511"/>
            <a:ext cx="5143500" cy="4183220"/>
          </a:xfrm>
          <a:noFill/>
        </p:spPr>
        <p:txBody>
          <a:bodyPr/>
          <a:lstStyle/>
          <a:p>
            <a:r>
              <a:rPr lang="en-US" smtClean="0"/>
              <a:t>Many petitions are dismissed because the applications are not classified in a class/subclass eligible for Green Tech.  These petitions are now being handled by the TCs (since the issue is whether they fall within the right technology, the TCs are better equipped to make this decision rather than a centralized petitions area).  </a:t>
            </a:r>
          </a:p>
          <a:p>
            <a:endParaRPr lang="en-US" smtClean="0"/>
          </a:p>
          <a:p>
            <a:r>
              <a:rPr lang="en-US" smtClean="0"/>
              <a:t>We will continue to monitor and analyze the data, and take appropriate actions to decrease the number of dismissal.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31863">
              <a:defRPr sz="2800" b="1">
                <a:solidFill>
                  <a:schemeClr val="hlink"/>
                </a:solidFill>
                <a:latin typeface="Tw Cen MT" pitchFamily="34" charset="0"/>
              </a:defRPr>
            </a:lvl1pPr>
            <a:lvl2pPr marL="742950" indent="-285750" defTabSz="931863">
              <a:defRPr sz="2800" b="1">
                <a:solidFill>
                  <a:schemeClr val="hlink"/>
                </a:solidFill>
                <a:latin typeface="Tw Cen MT" pitchFamily="34" charset="0"/>
              </a:defRPr>
            </a:lvl2pPr>
            <a:lvl3pPr marL="1143000" indent="-228600" defTabSz="931863">
              <a:defRPr sz="2800" b="1">
                <a:solidFill>
                  <a:schemeClr val="hlink"/>
                </a:solidFill>
                <a:latin typeface="Tw Cen MT" pitchFamily="34" charset="0"/>
              </a:defRPr>
            </a:lvl3pPr>
            <a:lvl4pPr marL="1600200" indent="-228600" defTabSz="931863">
              <a:defRPr sz="2800" b="1">
                <a:solidFill>
                  <a:schemeClr val="hlink"/>
                </a:solidFill>
                <a:latin typeface="Tw Cen MT" pitchFamily="34" charset="0"/>
              </a:defRPr>
            </a:lvl4pPr>
            <a:lvl5pPr marL="2057400" indent="-228600" defTabSz="931863">
              <a:defRPr sz="2800" b="1">
                <a:solidFill>
                  <a:schemeClr val="hlink"/>
                </a:solidFill>
                <a:latin typeface="Tw Cen MT" pitchFamily="34" charset="0"/>
              </a:defRPr>
            </a:lvl5pPr>
            <a:lvl6pPr marL="2514600" indent="-228600" defTabSz="931863" eaLnBrk="0" fontAlgn="base" hangingPunct="0">
              <a:spcBef>
                <a:spcPct val="0"/>
              </a:spcBef>
              <a:spcAft>
                <a:spcPct val="0"/>
              </a:spcAft>
              <a:defRPr sz="2800" b="1">
                <a:solidFill>
                  <a:schemeClr val="hlink"/>
                </a:solidFill>
                <a:latin typeface="Tw Cen MT" pitchFamily="34" charset="0"/>
              </a:defRPr>
            </a:lvl6pPr>
            <a:lvl7pPr marL="2971800" indent="-228600" defTabSz="931863" eaLnBrk="0" fontAlgn="base" hangingPunct="0">
              <a:spcBef>
                <a:spcPct val="0"/>
              </a:spcBef>
              <a:spcAft>
                <a:spcPct val="0"/>
              </a:spcAft>
              <a:defRPr sz="2800" b="1">
                <a:solidFill>
                  <a:schemeClr val="hlink"/>
                </a:solidFill>
                <a:latin typeface="Tw Cen MT" pitchFamily="34" charset="0"/>
              </a:defRPr>
            </a:lvl7pPr>
            <a:lvl8pPr marL="3429000" indent="-228600" defTabSz="931863" eaLnBrk="0" fontAlgn="base" hangingPunct="0">
              <a:spcBef>
                <a:spcPct val="0"/>
              </a:spcBef>
              <a:spcAft>
                <a:spcPct val="0"/>
              </a:spcAft>
              <a:defRPr sz="2800" b="1">
                <a:solidFill>
                  <a:schemeClr val="hlink"/>
                </a:solidFill>
                <a:latin typeface="Tw Cen MT" pitchFamily="34" charset="0"/>
              </a:defRPr>
            </a:lvl8pPr>
            <a:lvl9pPr marL="3886200" indent="-228600" defTabSz="931863" eaLnBrk="0" fontAlgn="base" hangingPunct="0">
              <a:spcBef>
                <a:spcPct val="0"/>
              </a:spcBef>
              <a:spcAft>
                <a:spcPct val="0"/>
              </a:spcAft>
              <a:defRPr sz="2800" b="1">
                <a:solidFill>
                  <a:schemeClr val="hlink"/>
                </a:solidFill>
                <a:latin typeface="Tw Cen MT" pitchFamily="34" charset="0"/>
              </a:defRPr>
            </a:lvl9pPr>
          </a:lstStyle>
          <a:p>
            <a:fld id="{C539F9DF-A037-4F42-8BB6-AC982F66493F}" type="slidenum">
              <a:rPr lang="en-US" sz="1200" b="0">
                <a:solidFill>
                  <a:prstClr val="black"/>
                </a:solidFill>
                <a:latin typeface="Times New Roman" pitchFamily="18" charset="0"/>
              </a:rPr>
              <a:pPr/>
              <a:t>24</a:t>
            </a:fld>
            <a:endParaRPr lang="en-US" sz="1200" b="0">
              <a:solidFill>
                <a:prstClr val="black"/>
              </a:solidFill>
              <a:latin typeface="Times New Roman" pitchFamily="18" charset="0"/>
            </a:endParaRPr>
          </a:p>
        </p:txBody>
      </p:sp>
      <p:sp>
        <p:nvSpPr>
          <p:cNvPr id="5123" name="Rectangle 2"/>
          <p:cNvSpPr>
            <a:spLocks noGrp="1" noRot="1" noChangeAspect="1" noChangeArrowheads="1" noTextEdit="1"/>
          </p:cNvSpPr>
          <p:nvPr>
            <p:ph type="sldImg"/>
          </p:nvPr>
        </p:nvSpPr>
        <p:spPr>
          <a:xfrm>
            <a:off x="1192213" y="700088"/>
            <a:ext cx="4645025" cy="3484562"/>
          </a:xfrm>
          <a:ln/>
        </p:spPr>
      </p:sp>
      <p:sp>
        <p:nvSpPr>
          <p:cNvPr id="5124" name="Rectangle 3"/>
          <p:cNvSpPr>
            <a:spLocks noGrp="1" noChangeArrowheads="1"/>
          </p:cNvSpPr>
          <p:nvPr>
            <p:ph type="body" idx="1"/>
          </p:nvPr>
        </p:nvSpPr>
        <p:spPr>
          <a:xfrm>
            <a:off x="934720" y="4416425"/>
            <a:ext cx="5140960" cy="4179888"/>
          </a:xfrm>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0275">
              <a:defRPr sz="2800" b="1">
                <a:solidFill>
                  <a:schemeClr val="hlink"/>
                </a:solidFill>
                <a:latin typeface="Tw Cen MT" pitchFamily="34" charset="0"/>
              </a:defRPr>
            </a:lvl1pPr>
            <a:lvl2pPr marL="742950" indent="-285750" defTabSz="930275">
              <a:defRPr sz="2800" b="1">
                <a:solidFill>
                  <a:schemeClr val="hlink"/>
                </a:solidFill>
                <a:latin typeface="Tw Cen MT" pitchFamily="34" charset="0"/>
              </a:defRPr>
            </a:lvl2pPr>
            <a:lvl3pPr marL="1143000" indent="-228600" defTabSz="930275">
              <a:defRPr sz="2800" b="1">
                <a:solidFill>
                  <a:schemeClr val="hlink"/>
                </a:solidFill>
                <a:latin typeface="Tw Cen MT" pitchFamily="34" charset="0"/>
              </a:defRPr>
            </a:lvl3pPr>
            <a:lvl4pPr marL="1600200" indent="-228600" defTabSz="930275">
              <a:defRPr sz="2800" b="1">
                <a:solidFill>
                  <a:schemeClr val="hlink"/>
                </a:solidFill>
                <a:latin typeface="Tw Cen MT" pitchFamily="34" charset="0"/>
              </a:defRPr>
            </a:lvl4pPr>
            <a:lvl5pPr marL="2057400" indent="-228600" defTabSz="930275">
              <a:defRPr sz="2800" b="1">
                <a:solidFill>
                  <a:schemeClr val="hlink"/>
                </a:solidFill>
                <a:latin typeface="Tw Cen MT" pitchFamily="34" charset="0"/>
              </a:defRPr>
            </a:lvl5pPr>
            <a:lvl6pPr marL="2514600" indent="-228600" defTabSz="930275" eaLnBrk="0" fontAlgn="base" hangingPunct="0">
              <a:spcBef>
                <a:spcPct val="0"/>
              </a:spcBef>
              <a:spcAft>
                <a:spcPct val="0"/>
              </a:spcAft>
              <a:defRPr sz="2800" b="1">
                <a:solidFill>
                  <a:schemeClr val="hlink"/>
                </a:solidFill>
                <a:latin typeface="Tw Cen MT" pitchFamily="34" charset="0"/>
              </a:defRPr>
            </a:lvl6pPr>
            <a:lvl7pPr marL="2971800" indent="-228600" defTabSz="930275" eaLnBrk="0" fontAlgn="base" hangingPunct="0">
              <a:spcBef>
                <a:spcPct val="0"/>
              </a:spcBef>
              <a:spcAft>
                <a:spcPct val="0"/>
              </a:spcAft>
              <a:defRPr sz="2800" b="1">
                <a:solidFill>
                  <a:schemeClr val="hlink"/>
                </a:solidFill>
                <a:latin typeface="Tw Cen MT" pitchFamily="34" charset="0"/>
              </a:defRPr>
            </a:lvl7pPr>
            <a:lvl8pPr marL="3429000" indent="-228600" defTabSz="930275" eaLnBrk="0" fontAlgn="base" hangingPunct="0">
              <a:spcBef>
                <a:spcPct val="0"/>
              </a:spcBef>
              <a:spcAft>
                <a:spcPct val="0"/>
              </a:spcAft>
              <a:defRPr sz="2800" b="1">
                <a:solidFill>
                  <a:schemeClr val="hlink"/>
                </a:solidFill>
                <a:latin typeface="Tw Cen MT" pitchFamily="34" charset="0"/>
              </a:defRPr>
            </a:lvl8pPr>
            <a:lvl9pPr marL="3886200" indent="-228600" defTabSz="930275" eaLnBrk="0" fontAlgn="base" hangingPunct="0">
              <a:spcBef>
                <a:spcPct val="0"/>
              </a:spcBef>
              <a:spcAft>
                <a:spcPct val="0"/>
              </a:spcAft>
              <a:defRPr sz="2800" b="1">
                <a:solidFill>
                  <a:schemeClr val="hlink"/>
                </a:solidFill>
                <a:latin typeface="Tw Cen MT" pitchFamily="34" charset="0"/>
              </a:defRPr>
            </a:lvl9pPr>
          </a:lstStyle>
          <a:p>
            <a:fld id="{3AF5F06E-018F-416A-9A95-B25C564311E6}" type="slidenum">
              <a:rPr lang="en-US" sz="1200" b="0">
                <a:solidFill>
                  <a:prstClr val="black"/>
                </a:solidFill>
                <a:latin typeface="Times New Roman" pitchFamily="18" charset="0"/>
              </a:rPr>
              <a:pPr/>
              <a:t>25</a:t>
            </a:fld>
            <a:endParaRPr lang="en-US" sz="1200" b="0">
              <a:solidFill>
                <a:prstClr val="black"/>
              </a:solidFill>
              <a:latin typeface="Times New Roman"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r>
              <a:rPr lang="en-US" smtClean="0"/>
              <a:t>You have in front of you our most recent status report.  In it you will find all the data we track on the PPH program.</a:t>
            </a:r>
          </a:p>
          <a:p>
            <a:endParaRPr lang="en-US" smtClean="0"/>
          </a:p>
          <a:p>
            <a:r>
              <a:rPr lang="en-US" smtClean="0"/>
              <a:t>I am going to touch on just a few high-level statistics we pay particular interest to, to give a sense of how these programs are progressing.</a:t>
            </a:r>
          </a:p>
          <a:p>
            <a:endParaRPr lang="en-US" smtClean="0"/>
          </a:p>
          <a:p>
            <a:r>
              <a:rPr lang="en-US" smtClean="0"/>
              <a:t>Here we see the total number of PPH requests to date – for both Paris and PCT routes.  </a:t>
            </a:r>
          </a:p>
          <a:p>
            <a:endParaRPr lang="en-US" smtClean="0"/>
          </a:p>
          <a:p>
            <a:r>
              <a:rPr lang="en-US" smtClean="0"/>
              <a:t>I am very pleased with these numbers and am very optimistic that, if the general trend continues and we institute some of the improvements we will discuss today, these numbers will increase dramatically.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3366"/>
                </a:solidFill>
              </a:rPr>
              <a:t>2009: 12.3% drop in filings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33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3366"/>
                </a:solidFill>
              </a:rPr>
              <a:t>2010: up 5% over 2009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3366"/>
              </a:solidFill>
            </a:endParaRPr>
          </a:p>
          <a:p>
            <a:r>
              <a:rPr lang="en-US" dirty="0" smtClean="0"/>
              <a:t>2011: </a:t>
            </a:r>
            <a:r>
              <a:rPr lang="en-US" sz="1200" dirty="0" smtClean="0">
                <a:solidFill>
                  <a:srgbClr val="003366"/>
                </a:solidFill>
              </a:rPr>
              <a:t>up 8.1% over 2010</a:t>
            </a:r>
          </a:p>
          <a:p>
            <a:endParaRPr lang="en-US" sz="1200" dirty="0" smtClean="0">
              <a:solidFill>
                <a:srgbClr val="0033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3366"/>
                </a:solidFill>
              </a:rPr>
              <a:t>2012: </a:t>
            </a:r>
            <a:r>
              <a:rPr lang="en-US" sz="1200" i="0" dirty="0" smtClean="0">
                <a:solidFill>
                  <a:srgbClr val="003366"/>
                </a:solidFill>
              </a:rPr>
              <a:t>projected 3%-4% over 2011, currently about 7% higher than the same period last year.</a:t>
            </a:r>
          </a:p>
          <a:p>
            <a:endParaRPr lang="en-US" dirty="0" smtClean="0"/>
          </a:p>
        </p:txBody>
      </p:sp>
      <p:sp>
        <p:nvSpPr>
          <p:cNvPr id="20483" name="Slide Number Placeholder 3"/>
          <p:cNvSpPr>
            <a:spLocks noGrp="1"/>
          </p:cNvSpPr>
          <p:nvPr>
            <p:ph type="sldNum" sz="quarter" idx="5"/>
          </p:nvPr>
        </p:nvSpPr>
        <p:spPr>
          <a:noFill/>
          <a:ln>
            <a:miter lim="800000"/>
            <a:headEnd/>
            <a:tailEnd/>
          </a:ln>
        </p:spPr>
        <p:txBody>
          <a:bodyPr/>
          <a:lstStyle/>
          <a:p>
            <a:fld id="{D836BA5F-AC99-486C-BDCC-DE14C5BB4617}" type="slidenum">
              <a:rPr lang="en-US" smtClean="0"/>
              <a:pPr/>
              <a:t>27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r>
              <a:rPr lang="en-US" dirty="0" smtClean="0"/>
              <a:t>1</a:t>
            </a:r>
            <a:r>
              <a:rPr lang="en-US" baseline="30000" dirty="0" smtClean="0"/>
              <a:t>st</a:t>
            </a:r>
            <a:r>
              <a:rPr lang="en-US" dirty="0" smtClean="0"/>
              <a:t> Quarter results are based upon a limited number</a:t>
            </a:r>
            <a:r>
              <a:rPr lang="en-US" baseline="0" dirty="0" smtClean="0"/>
              <a:t> of cases reviewed in a three month period.  We expect to meet the goals by the end of the fiscal year.</a:t>
            </a:r>
            <a:endParaRPr lang="en-US" dirty="0" smtClean="0"/>
          </a:p>
          <a:p>
            <a:r>
              <a:rPr lang="en-US" dirty="0" smtClean="0"/>
              <a:t>FY 2011</a:t>
            </a:r>
            <a:r>
              <a:rPr lang="en-US" baseline="0" dirty="0" smtClean="0"/>
              <a:t> Results:</a:t>
            </a:r>
          </a:p>
          <a:p>
            <a:r>
              <a:rPr lang="en-US" baseline="0" dirty="0" smtClean="0"/>
              <a:t>First Action:	96.5%</a:t>
            </a:r>
          </a:p>
          <a:p>
            <a:r>
              <a:rPr lang="en-US" baseline="0" dirty="0" smtClean="0"/>
              <a:t>Final Action:	97.0%</a:t>
            </a:r>
          </a:p>
          <a:p>
            <a:r>
              <a:rPr lang="en-US" baseline="0" dirty="0" smtClean="0"/>
              <a:t>Excellent:	23.6%</a:t>
            </a:r>
            <a:endParaRPr lang="en-US" dirty="0" smtClean="0"/>
          </a:p>
        </p:txBody>
      </p:sp>
      <p:sp>
        <p:nvSpPr>
          <p:cNvPr id="28675" name="Slide Number Placeholder 3"/>
          <p:cNvSpPr>
            <a:spLocks noGrp="1"/>
          </p:cNvSpPr>
          <p:nvPr>
            <p:ph type="sldNum" sz="quarter" idx="5"/>
          </p:nvPr>
        </p:nvSpPr>
        <p:spPr>
          <a:noFill/>
          <a:ln>
            <a:miter lim="800000"/>
            <a:headEnd/>
            <a:tailEnd/>
          </a:ln>
        </p:spPr>
        <p:txBody>
          <a:bodyPr/>
          <a:lstStyle/>
          <a:p>
            <a:fld id="{C19EDA7C-534C-4A9A-9B8A-AD3E3D18789C}"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EEABE58D-686A-4D17-8C39-A1139BDA908F}" type="slidenum">
              <a:rPr lang="en-US" sz="1200" b="0" smtClean="0">
                <a:solidFill>
                  <a:srgbClr val="000000"/>
                </a:solidFill>
                <a:latin typeface="Calibri" pitchFamily="34" charset="0"/>
              </a:rPr>
              <a:pPr/>
              <a:t>2</a:t>
            </a:fld>
            <a:endParaRPr lang="en-US" sz="1200" b="0"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After receiving input from several of our user groups and the public, Trademarks has created an Excellent Office Action Initiative that reviews first actions for comprehensive excellence.</a:t>
            </a:r>
          </a:p>
          <a:p>
            <a:endParaRPr lang="en-US" dirty="0" smtClean="0"/>
          </a:p>
          <a:p>
            <a:r>
              <a:rPr lang="en-US" dirty="0" smtClean="0"/>
              <a:t>We’ve added an incentive award to reach the Excellence standard along with a required phone usage percentage.</a:t>
            </a:r>
            <a:endParaRPr lang="en-US" dirty="0"/>
          </a:p>
        </p:txBody>
      </p:sp>
      <p:sp>
        <p:nvSpPr>
          <p:cNvPr id="4" name="Slide Number Placeholder 3"/>
          <p:cNvSpPr>
            <a:spLocks noGrp="1"/>
          </p:cNvSpPr>
          <p:nvPr>
            <p:ph type="sldNum" sz="quarter" idx="10"/>
          </p:nvPr>
        </p:nvSpPr>
        <p:spPr/>
        <p:txBody>
          <a:bodyPr/>
          <a:lstStyle/>
          <a:p>
            <a:pPr>
              <a:defRPr/>
            </a:pPr>
            <a:fld id="{4D843DD9-1796-4514-9EF7-CC998741F2A6}" type="slidenum">
              <a:rPr lang="en-US" smtClean="0"/>
              <a:pPr>
                <a:defRPr/>
              </a:pPr>
              <a:t>29</a:t>
            </a:fld>
            <a:endParaRPr lang="en-US"/>
          </a:p>
        </p:txBody>
      </p:sp>
    </p:spTree>
    <p:extLst>
      <p:ext uri="{BB962C8B-B14F-4D97-AF65-F5344CB8AC3E}">
        <p14:creationId xmlns:p14="http://schemas.microsoft.com/office/powerpoint/2010/main" val="4067487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p:spPr>
        <p:txBody>
          <a:bodyPr/>
          <a:lstStyle/>
          <a:p>
            <a:r>
              <a:rPr lang="en-US" dirty="0" smtClean="0"/>
              <a:t> It reengineers the existing functionality that TARR and TDR currently provide and adds new features, providing access to one place for viewing, printing, and downloading snapshots of the data the USPTO stores about a trademark application or registration. </a:t>
            </a:r>
          </a:p>
          <a:p>
            <a:r>
              <a:rPr lang="en-US" dirty="0" smtClean="0"/>
              <a:t>New features include: </a:t>
            </a:r>
          </a:p>
          <a:p>
            <a:r>
              <a:rPr lang="en-US" dirty="0" smtClean="0"/>
              <a:t>The ability to preview and print the status content being presented. </a:t>
            </a:r>
          </a:p>
          <a:p>
            <a:r>
              <a:rPr lang="en-US" dirty="0" smtClean="0"/>
              <a:t>The ability to download a PDF or the original form of the status content (an Extensible Markup Language (XML) file). </a:t>
            </a:r>
          </a:p>
          <a:p>
            <a:r>
              <a:rPr lang="en-US" dirty="0" smtClean="0"/>
              <a:t>The ability to view the mark as stored in the USPTO mark image repository, and expand the size thereof through mouse rollover feature. </a:t>
            </a:r>
          </a:p>
          <a:p>
            <a:r>
              <a:rPr lang="en-US" dirty="0" smtClean="0"/>
              <a:t>The organization of content into logical sections, with a more logical arrangement of the content within those sections. </a:t>
            </a:r>
          </a:p>
          <a:p>
            <a:r>
              <a:rPr lang="en-US" dirty="0" smtClean="0"/>
              <a:t>The ability to collapse and expand sections of the data. </a:t>
            </a:r>
          </a:p>
          <a:p>
            <a:r>
              <a:rPr lang="en-US" dirty="0" smtClean="0"/>
              <a:t>The ability to move easily between status and document content. </a:t>
            </a:r>
          </a:p>
          <a:p>
            <a:r>
              <a:rPr lang="en-US" dirty="0" smtClean="0"/>
              <a:t>The presentation of basis data at both the case and class levels. </a:t>
            </a:r>
          </a:p>
          <a:p>
            <a:r>
              <a:rPr lang="en-US" dirty="0" smtClean="0"/>
              <a:t>Links to related properties, where applicable. </a:t>
            </a:r>
          </a:p>
          <a:p>
            <a:r>
              <a:rPr lang="en-US" dirty="0" smtClean="0"/>
              <a:t>Access to Trademark status data without going to the TSDR site via an Application Programming Interface (API), which is accessible via unique URL’s that allow the retrieval of data in a specified format (PDF or XML). </a:t>
            </a:r>
          </a:p>
          <a:p>
            <a:r>
              <a:rPr lang="en-US" dirty="0" smtClean="0"/>
              <a:t>Significant decrease in the amount of time between an update to the internal USPTO database record and what is available externally (seconds as opposed to hours) </a:t>
            </a:r>
          </a:p>
          <a:p>
            <a:endParaRPr lang="en-US" dirty="0" smtClean="0"/>
          </a:p>
        </p:txBody>
      </p:sp>
      <p:sp>
        <p:nvSpPr>
          <p:cNvPr id="54275" name="Slide Number Placeholder 3"/>
          <p:cNvSpPr txBox="1">
            <a:spLocks noGrp="1"/>
          </p:cNvSpPr>
          <p:nvPr/>
        </p:nvSpPr>
        <p:spPr bwMode="auto">
          <a:xfrm>
            <a:off x="3971925" y="8831264"/>
            <a:ext cx="3038475" cy="465137"/>
          </a:xfrm>
          <a:prstGeom prst="rect">
            <a:avLst/>
          </a:prstGeom>
          <a:noFill/>
          <a:ln w="9525">
            <a:noFill/>
            <a:miter lim="800000"/>
            <a:headEnd/>
            <a:tailEnd/>
          </a:ln>
        </p:spPr>
        <p:txBody>
          <a:bodyPr lIns="91094" tIns="45547" rIns="91094" bIns="45547" anchor="b"/>
          <a:lstStyle/>
          <a:p>
            <a:pPr algn="r"/>
            <a:fld id="{ABD59A0D-9520-4076-A7A0-940F96F26A0E}" type="slidenum">
              <a:rPr lang="en-US" sz="1200" b="0">
                <a:solidFill>
                  <a:schemeClr val="tx1"/>
                </a:solidFill>
                <a:latin typeface="Times New Roman" pitchFamily="18" charset="0"/>
              </a:rPr>
              <a:pPr algn="r"/>
              <a:t>30</a:t>
            </a:fld>
            <a:endParaRPr lang="en-US" sz="1200" b="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pPr>
            <a:endParaRPr 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3CEFDC72-F8B4-4C50-A025-6D046D8C1089}" type="slidenum">
              <a:rPr lang="en-US" sz="1200" b="0" smtClean="0">
                <a:solidFill>
                  <a:srgbClr val="000000"/>
                </a:solidFill>
                <a:latin typeface="Calibri" pitchFamily="34" charset="0"/>
              </a:rPr>
              <a:pPr/>
              <a:t>32</a:t>
            </a:fld>
            <a:endParaRPr lang="en-US" sz="1200" b="0"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1BCA7-846A-4CFB-86D0-0F94EA68595A}" type="slidenum">
              <a:rPr lang="en-US"/>
              <a:pPr/>
              <a:t>34</a:t>
            </a:fld>
            <a:endParaRPr lang="en-US"/>
          </a:p>
        </p:txBody>
      </p:sp>
      <p:sp>
        <p:nvSpPr>
          <p:cNvPr id="386050" name="Rectangle 2"/>
          <p:cNvSpPr>
            <a:spLocks noGrp="1" noRot="1" noChangeAspect="1" noChangeArrowheads="1" noTextEdit="1"/>
          </p:cNvSpPr>
          <p:nvPr>
            <p:ph type="sldImg"/>
          </p:nvPr>
        </p:nvSpPr>
        <p:spPr>
          <a:xfrm>
            <a:off x="1185863" y="698500"/>
            <a:ext cx="4641850" cy="3482975"/>
          </a:xfrm>
          <a:ln/>
        </p:spPr>
      </p:sp>
      <p:sp>
        <p:nvSpPr>
          <p:cNvPr id="386051" name="Rectangle 3"/>
          <p:cNvSpPr>
            <a:spLocks noGrp="1" noChangeArrowheads="1"/>
          </p:cNvSpPr>
          <p:nvPr>
            <p:ph type="body" idx="1"/>
          </p:nvPr>
        </p:nvSpPr>
        <p:spPr>
          <a:xfrm>
            <a:off x="936344" y="4416426"/>
            <a:ext cx="5137714" cy="418306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36</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2923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4</a:t>
            </a:fld>
            <a:endParaRPr lang="en-US" dirty="0"/>
          </a:p>
        </p:txBody>
      </p:sp>
    </p:spTree>
    <p:extLst>
      <p:ext uri="{BB962C8B-B14F-4D97-AF65-F5344CB8AC3E}">
        <p14:creationId xmlns:p14="http://schemas.microsoft.com/office/powerpoint/2010/main" val="66658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b="1">
                <a:solidFill>
                  <a:schemeClr val="tx1"/>
                </a:solidFill>
                <a:latin typeface="Corbel" pitchFamily="34" charset="0"/>
                <a:cs typeface="Arial" charset="0"/>
              </a:defRPr>
            </a:lvl1pPr>
            <a:lvl2pPr marL="742950" indent="-285750" defTabSz="931863" eaLnBrk="0" hangingPunct="0">
              <a:defRPr b="1">
                <a:solidFill>
                  <a:schemeClr val="tx1"/>
                </a:solidFill>
                <a:latin typeface="Corbel" pitchFamily="34" charset="0"/>
                <a:cs typeface="Arial" charset="0"/>
              </a:defRPr>
            </a:lvl2pPr>
            <a:lvl3pPr marL="1143000" indent="-228600" defTabSz="931863" eaLnBrk="0" hangingPunct="0">
              <a:defRPr b="1">
                <a:solidFill>
                  <a:schemeClr val="tx1"/>
                </a:solidFill>
                <a:latin typeface="Corbel" pitchFamily="34" charset="0"/>
                <a:cs typeface="Arial" charset="0"/>
              </a:defRPr>
            </a:lvl3pPr>
            <a:lvl4pPr marL="1600200" indent="-228600" defTabSz="931863" eaLnBrk="0" hangingPunct="0">
              <a:defRPr b="1">
                <a:solidFill>
                  <a:schemeClr val="tx1"/>
                </a:solidFill>
                <a:latin typeface="Corbel" pitchFamily="34" charset="0"/>
                <a:cs typeface="Arial" charset="0"/>
              </a:defRPr>
            </a:lvl4pPr>
            <a:lvl5pPr marL="2057400" indent="-228600" defTabSz="931863" eaLnBrk="0" hangingPunct="0">
              <a:defRPr b="1">
                <a:solidFill>
                  <a:schemeClr val="tx1"/>
                </a:solidFill>
                <a:latin typeface="Corbel" pitchFamily="34" charset="0"/>
                <a:cs typeface="Arial" charset="0"/>
              </a:defRPr>
            </a:lvl5pPr>
            <a:lvl6pPr marL="2514600" indent="-228600" defTabSz="931863" eaLnBrk="0" fontAlgn="base" hangingPunct="0">
              <a:spcBef>
                <a:spcPct val="0"/>
              </a:spcBef>
              <a:spcAft>
                <a:spcPct val="0"/>
              </a:spcAft>
              <a:defRPr b="1">
                <a:solidFill>
                  <a:schemeClr val="tx1"/>
                </a:solidFill>
                <a:latin typeface="Corbel" pitchFamily="34" charset="0"/>
                <a:cs typeface="Arial" charset="0"/>
              </a:defRPr>
            </a:lvl6pPr>
            <a:lvl7pPr marL="2971800" indent="-228600" defTabSz="931863" eaLnBrk="0" fontAlgn="base" hangingPunct="0">
              <a:spcBef>
                <a:spcPct val="0"/>
              </a:spcBef>
              <a:spcAft>
                <a:spcPct val="0"/>
              </a:spcAft>
              <a:defRPr b="1">
                <a:solidFill>
                  <a:schemeClr val="tx1"/>
                </a:solidFill>
                <a:latin typeface="Corbel" pitchFamily="34" charset="0"/>
                <a:cs typeface="Arial" charset="0"/>
              </a:defRPr>
            </a:lvl7pPr>
            <a:lvl8pPr marL="3429000" indent="-228600" defTabSz="931863" eaLnBrk="0" fontAlgn="base" hangingPunct="0">
              <a:spcBef>
                <a:spcPct val="0"/>
              </a:spcBef>
              <a:spcAft>
                <a:spcPct val="0"/>
              </a:spcAft>
              <a:defRPr b="1">
                <a:solidFill>
                  <a:schemeClr val="tx1"/>
                </a:solidFill>
                <a:latin typeface="Corbel" pitchFamily="34" charset="0"/>
                <a:cs typeface="Arial" charset="0"/>
              </a:defRPr>
            </a:lvl8pPr>
            <a:lvl9pPr marL="3886200" indent="-228600" defTabSz="931863" eaLnBrk="0" fontAlgn="base" hangingPunct="0">
              <a:spcBef>
                <a:spcPct val="0"/>
              </a:spcBef>
              <a:spcAft>
                <a:spcPct val="0"/>
              </a:spcAft>
              <a:defRPr b="1">
                <a:solidFill>
                  <a:schemeClr val="tx1"/>
                </a:solidFill>
                <a:latin typeface="Corbel" pitchFamily="34" charset="0"/>
                <a:cs typeface="Arial" charset="0"/>
              </a:defRPr>
            </a:lvl9pPr>
          </a:lstStyle>
          <a:p>
            <a:pPr eaLnBrk="1" hangingPunct="1"/>
            <a:fld id="{2CF34BCB-C422-495C-B05A-D345C7F213E7}" type="slidenum">
              <a:rPr lang="en-US" b="0" smtClean="0"/>
              <a:pPr eaLnBrk="1" hangingPunct="1"/>
              <a:t>6</a:t>
            </a:fld>
            <a:endParaRPr lang="en-US"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7</a:t>
            </a:fld>
            <a:endParaRPr lang="en-US" dirty="0"/>
          </a:p>
        </p:txBody>
      </p:sp>
    </p:spTree>
    <p:extLst>
      <p:ext uri="{BB962C8B-B14F-4D97-AF65-F5344CB8AC3E}">
        <p14:creationId xmlns:p14="http://schemas.microsoft.com/office/powerpoint/2010/main" val="66658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smtClean="0"/>
          </a:p>
          <a:p>
            <a:endParaRPr lang="en-US" sz="1400" dirty="0" smtClean="0">
              <a:solidFill>
                <a:srgbClr val="293F59"/>
              </a:solidFill>
            </a:endParaRPr>
          </a:p>
          <a:p>
            <a:endParaRPr lang="en-US" sz="1400" dirty="0" smtClean="0">
              <a:solidFill>
                <a:srgbClr val="293F59"/>
              </a:solidFill>
            </a:endParaRPr>
          </a:p>
          <a:p>
            <a:pPr>
              <a:buFontTx/>
              <a:buChar char="•"/>
            </a:pPr>
            <a:r>
              <a:rPr lang="en-US" sz="1400" dirty="0" smtClean="0">
                <a:solidFill>
                  <a:srgbClr val="293F59"/>
                </a:solidFill>
              </a:rPr>
              <a:t> </a:t>
            </a:r>
            <a:r>
              <a:rPr lang="en-US" sz="1400" b="1" dirty="0" smtClean="0">
                <a:solidFill>
                  <a:srgbClr val="293F59"/>
                </a:solidFill>
              </a:rPr>
              <a:t>Current Backlog at midyear FY 2011 is </a:t>
            </a:r>
            <a:r>
              <a:rPr lang="en-US" sz="1400" b="1" dirty="0" smtClean="0">
                <a:solidFill>
                  <a:srgbClr val="FF0000"/>
                </a:solidFill>
              </a:rPr>
              <a:t>705,028</a:t>
            </a:r>
            <a:r>
              <a:rPr lang="en-US" sz="1400" b="1" dirty="0" smtClean="0">
                <a:solidFill>
                  <a:srgbClr val="293F59"/>
                </a:solidFill>
              </a:rPr>
              <a:t>.</a:t>
            </a:r>
          </a:p>
        </p:txBody>
      </p:sp>
      <p:sp>
        <p:nvSpPr>
          <p:cNvPr id="22532" name="Slide Number Placeholder 3"/>
          <p:cNvSpPr txBox="1">
            <a:spLocks noGrp="1"/>
          </p:cNvSpPr>
          <p:nvPr/>
        </p:nvSpPr>
        <p:spPr bwMode="auto">
          <a:xfrm>
            <a:off x="3971928" y="8833020"/>
            <a:ext cx="3038475"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a:defRPr sz="2800" b="1">
                <a:solidFill>
                  <a:schemeClr val="hlink"/>
                </a:solidFill>
                <a:latin typeface="Tw Cen MT" pitchFamily="34" charset="0"/>
              </a:defRPr>
            </a:lvl1pPr>
            <a:lvl2pPr marL="742950" indent="-285750" defTabSz="931863">
              <a:defRPr sz="2800" b="1">
                <a:solidFill>
                  <a:schemeClr val="hlink"/>
                </a:solidFill>
                <a:latin typeface="Tw Cen MT" pitchFamily="34" charset="0"/>
              </a:defRPr>
            </a:lvl2pPr>
            <a:lvl3pPr marL="1143000" indent="-228600" defTabSz="931863">
              <a:defRPr sz="2800" b="1">
                <a:solidFill>
                  <a:schemeClr val="hlink"/>
                </a:solidFill>
                <a:latin typeface="Tw Cen MT" pitchFamily="34" charset="0"/>
              </a:defRPr>
            </a:lvl3pPr>
            <a:lvl4pPr marL="1600200" indent="-228600" defTabSz="931863">
              <a:defRPr sz="2800" b="1">
                <a:solidFill>
                  <a:schemeClr val="hlink"/>
                </a:solidFill>
                <a:latin typeface="Tw Cen MT" pitchFamily="34" charset="0"/>
              </a:defRPr>
            </a:lvl4pPr>
            <a:lvl5pPr marL="2057400" indent="-228600" defTabSz="931863">
              <a:defRPr sz="2800" b="1">
                <a:solidFill>
                  <a:schemeClr val="hlink"/>
                </a:solidFill>
                <a:latin typeface="Tw Cen MT" pitchFamily="34" charset="0"/>
              </a:defRPr>
            </a:lvl5pPr>
            <a:lvl6pPr marL="2514600" indent="-228600" defTabSz="931863" eaLnBrk="0" fontAlgn="base" hangingPunct="0">
              <a:spcBef>
                <a:spcPct val="0"/>
              </a:spcBef>
              <a:spcAft>
                <a:spcPct val="0"/>
              </a:spcAft>
              <a:defRPr sz="2800" b="1">
                <a:solidFill>
                  <a:schemeClr val="hlink"/>
                </a:solidFill>
                <a:latin typeface="Tw Cen MT" pitchFamily="34" charset="0"/>
              </a:defRPr>
            </a:lvl6pPr>
            <a:lvl7pPr marL="2971800" indent="-228600" defTabSz="931863" eaLnBrk="0" fontAlgn="base" hangingPunct="0">
              <a:spcBef>
                <a:spcPct val="0"/>
              </a:spcBef>
              <a:spcAft>
                <a:spcPct val="0"/>
              </a:spcAft>
              <a:defRPr sz="2800" b="1">
                <a:solidFill>
                  <a:schemeClr val="hlink"/>
                </a:solidFill>
                <a:latin typeface="Tw Cen MT" pitchFamily="34" charset="0"/>
              </a:defRPr>
            </a:lvl7pPr>
            <a:lvl8pPr marL="3429000" indent="-228600" defTabSz="931863" eaLnBrk="0" fontAlgn="base" hangingPunct="0">
              <a:spcBef>
                <a:spcPct val="0"/>
              </a:spcBef>
              <a:spcAft>
                <a:spcPct val="0"/>
              </a:spcAft>
              <a:defRPr sz="2800" b="1">
                <a:solidFill>
                  <a:schemeClr val="hlink"/>
                </a:solidFill>
                <a:latin typeface="Tw Cen MT" pitchFamily="34" charset="0"/>
              </a:defRPr>
            </a:lvl8pPr>
            <a:lvl9pPr marL="3886200" indent="-228600" defTabSz="931863" eaLnBrk="0" fontAlgn="base" hangingPunct="0">
              <a:spcBef>
                <a:spcPct val="0"/>
              </a:spcBef>
              <a:spcAft>
                <a:spcPct val="0"/>
              </a:spcAft>
              <a:defRPr sz="2800" b="1">
                <a:solidFill>
                  <a:schemeClr val="hlink"/>
                </a:solidFill>
                <a:latin typeface="Tw Cen MT" pitchFamily="34" charset="0"/>
              </a:defRPr>
            </a:lvl9pPr>
          </a:lstStyle>
          <a:p>
            <a:pPr algn="r" eaLnBrk="1" hangingPunct="1"/>
            <a:fld id="{595386E4-B746-492E-AE77-826EB37B18F4}" type="slidenum">
              <a:rPr lang="en-US" sz="1200">
                <a:solidFill>
                  <a:schemeClr val="tx1"/>
                </a:solidFill>
                <a:latin typeface="Times New Roman" pitchFamily="18" charset="0"/>
              </a:rPr>
              <a:pPr algn="r" eaLnBrk="1" hangingPunct="1"/>
              <a:t>10</a:t>
            </a:fld>
            <a:endParaRPr lang="en-US" sz="1200" dirty="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1388">
              <a:defRPr sz="2800" b="1">
                <a:solidFill>
                  <a:schemeClr val="hlink"/>
                </a:solidFill>
                <a:latin typeface="Tw Cen MT" pitchFamily="34" charset="0"/>
              </a:defRPr>
            </a:lvl1pPr>
            <a:lvl2pPr marL="742950" indent="-285750" defTabSz="941388">
              <a:defRPr sz="2800" b="1">
                <a:solidFill>
                  <a:schemeClr val="hlink"/>
                </a:solidFill>
                <a:latin typeface="Tw Cen MT" pitchFamily="34" charset="0"/>
              </a:defRPr>
            </a:lvl2pPr>
            <a:lvl3pPr marL="1143000" indent="-228600" defTabSz="941388">
              <a:defRPr sz="2800" b="1">
                <a:solidFill>
                  <a:schemeClr val="hlink"/>
                </a:solidFill>
                <a:latin typeface="Tw Cen MT" pitchFamily="34" charset="0"/>
              </a:defRPr>
            </a:lvl3pPr>
            <a:lvl4pPr marL="1600200" indent="-228600" defTabSz="941388">
              <a:defRPr sz="2800" b="1">
                <a:solidFill>
                  <a:schemeClr val="hlink"/>
                </a:solidFill>
                <a:latin typeface="Tw Cen MT" pitchFamily="34" charset="0"/>
              </a:defRPr>
            </a:lvl4pPr>
            <a:lvl5pPr marL="2057400" indent="-228600" defTabSz="941388">
              <a:defRPr sz="2800" b="1">
                <a:solidFill>
                  <a:schemeClr val="hlink"/>
                </a:solidFill>
                <a:latin typeface="Tw Cen MT" pitchFamily="34" charset="0"/>
              </a:defRPr>
            </a:lvl5pPr>
            <a:lvl6pPr marL="2514600" indent="-228600" defTabSz="941388" eaLnBrk="0" fontAlgn="base" hangingPunct="0">
              <a:spcBef>
                <a:spcPct val="0"/>
              </a:spcBef>
              <a:spcAft>
                <a:spcPct val="0"/>
              </a:spcAft>
              <a:defRPr sz="2800" b="1">
                <a:solidFill>
                  <a:schemeClr val="hlink"/>
                </a:solidFill>
                <a:latin typeface="Tw Cen MT" pitchFamily="34" charset="0"/>
              </a:defRPr>
            </a:lvl6pPr>
            <a:lvl7pPr marL="2971800" indent="-228600" defTabSz="941388" eaLnBrk="0" fontAlgn="base" hangingPunct="0">
              <a:spcBef>
                <a:spcPct val="0"/>
              </a:spcBef>
              <a:spcAft>
                <a:spcPct val="0"/>
              </a:spcAft>
              <a:defRPr sz="2800" b="1">
                <a:solidFill>
                  <a:schemeClr val="hlink"/>
                </a:solidFill>
                <a:latin typeface="Tw Cen MT" pitchFamily="34" charset="0"/>
              </a:defRPr>
            </a:lvl7pPr>
            <a:lvl8pPr marL="3429000" indent="-228600" defTabSz="941388" eaLnBrk="0" fontAlgn="base" hangingPunct="0">
              <a:spcBef>
                <a:spcPct val="0"/>
              </a:spcBef>
              <a:spcAft>
                <a:spcPct val="0"/>
              </a:spcAft>
              <a:defRPr sz="2800" b="1">
                <a:solidFill>
                  <a:schemeClr val="hlink"/>
                </a:solidFill>
                <a:latin typeface="Tw Cen MT" pitchFamily="34" charset="0"/>
              </a:defRPr>
            </a:lvl8pPr>
            <a:lvl9pPr marL="3886200" indent="-228600" defTabSz="941388" eaLnBrk="0" fontAlgn="base" hangingPunct="0">
              <a:spcBef>
                <a:spcPct val="0"/>
              </a:spcBef>
              <a:spcAft>
                <a:spcPct val="0"/>
              </a:spcAft>
              <a:defRPr sz="2800" b="1">
                <a:solidFill>
                  <a:schemeClr val="hlink"/>
                </a:solidFill>
                <a:latin typeface="Tw Cen MT" pitchFamily="34" charset="0"/>
              </a:defRPr>
            </a:lvl9pPr>
          </a:lstStyle>
          <a:p>
            <a:fld id="{E67B8F0B-DB1A-4FFD-979C-0A2F4492B4BD}" type="slidenum">
              <a:rPr lang="en-US" sz="1200" b="0" smtClean="0">
                <a:solidFill>
                  <a:schemeClr val="tx1"/>
                </a:solidFill>
                <a:latin typeface="Times New Roman" pitchFamily="18" charset="0"/>
              </a:rPr>
              <a:pPr/>
              <a:t>11</a:t>
            </a:fld>
            <a:endParaRPr lang="en-US" sz="1200" b="0" dirty="0" smtClean="0">
              <a:solidFill>
                <a:schemeClr val="tx1"/>
              </a:solidFill>
              <a:latin typeface="Times New Roman" pitchFamily="18" charset="0"/>
            </a:endParaRPr>
          </a:p>
        </p:txBody>
      </p:sp>
      <p:sp>
        <p:nvSpPr>
          <p:cNvPr id="23555" name="Rectangle 2"/>
          <p:cNvSpPr>
            <a:spLocks noGrp="1" noRot="1" noChangeAspect="1" noChangeArrowheads="1" noTextEdit="1"/>
          </p:cNvSpPr>
          <p:nvPr>
            <p:ph type="sldImg"/>
          </p:nvPr>
        </p:nvSpPr>
        <p:spPr>
          <a:xfrm>
            <a:off x="1185863" y="696913"/>
            <a:ext cx="4648200" cy="3486150"/>
          </a:xfrm>
          <a:ln/>
        </p:spPr>
      </p:sp>
      <p:sp>
        <p:nvSpPr>
          <p:cNvPr id="23556" name="Rectangle 3"/>
          <p:cNvSpPr>
            <a:spLocks noGrp="1" noChangeArrowheads="1"/>
          </p:cNvSpPr>
          <p:nvPr>
            <p:ph type="body" idx="1"/>
          </p:nvPr>
        </p:nvSpPr>
        <p:spPr>
          <a:xfrm>
            <a:off x="933450" y="4416511"/>
            <a:ext cx="5143500" cy="4183220"/>
          </a:xfrm>
          <a:noFill/>
        </p:spPr>
        <p:txBody>
          <a:bodyPr/>
          <a:lstStyle/>
          <a:p>
            <a:endParaRPr lang="en-US" dirty="0" smtClean="0"/>
          </a:p>
          <a:p>
            <a:endParaRPr lang="en-US" dirty="0" smtClean="0"/>
          </a:p>
          <a:p>
            <a:r>
              <a:rPr lang="en-US"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dirty="0" smtClean="0"/>
          </a:p>
          <a:p>
            <a:endParaRPr lang="en-US" sz="1400" dirty="0" smtClean="0">
              <a:solidFill>
                <a:srgbClr val="293F59"/>
              </a:solidFill>
            </a:endParaRPr>
          </a:p>
          <a:p>
            <a:endParaRPr lang="en-US" sz="1400" dirty="0" smtClean="0">
              <a:solidFill>
                <a:srgbClr val="293F59"/>
              </a:solidFill>
            </a:endParaRPr>
          </a:p>
          <a:p>
            <a:pPr>
              <a:buFontTx/>
              <a:buChar char="•"/>
            </a:pPr>
            <a:r>
              <a:rPr lang="en-US" sz="1400" dirty="0" smtClean="0">
                <a:solidFill>
                  <a:srgbClr val="293F59"/>
                </a:solidFill>
              </a:rPr>
              <a:t> </a:t>
            </a:r>
            <a:r>
              <a:rPr lang="en-US" sz="1400" b="1" dirty="0" smtClean="0">
                <a:solidFill>
                  <a:srgbClr val="293F59"/>
                </a:solidFill>
              </a:rPr>
              <a:t>Current Backlog at midyear FY 2011 is </a:t>
            </a:r>
            <a:r>
              <a:rPr lang="en-US" sz="1400" b="1" dirty="0" smtClean="0">
                <a:solidFill>
                  <a:srgbClr val="FF0000"/>
                </a:solidFill>
              </a:rPr>
              <a:t>705,028</a:t>
            </a:r>
            <a:r>
              <a:rPr lang="en-US" sz="1400" b="1" dirty="0" smtClean="0">
                <a:solidFill>
                  <a:srgbClr val="293F59"/>
                </a:solidFill>
              </a:rPr>
              <a:t>.</a:t>
            </a:r>
          </a:p>
        </p:txBody>
      </p:sp>
      <p:sp>
        <p:nvSpPr>
          <p:cNvPr id="24580" name="Slide Number Placeholder 3"/>
          <p:cNvSpPr txBox="1">
            <a:spLocks noGrp="1"/>
          </p:cNvSpPr>
          <p:nvPr/>
        </p:nvSpPr>
        <p:spPr bwMode="auto">
          <a:xfrm>
            <a:off x="3971928" y="8833020"/>
            <a:ext cx="3038475"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a:defRPr sz="2800" b="1">
                <a:solidFill>
                  <a:schemeClr val="hlink"/>
                </a:solidFill>
                <a:latin typeface="Tw Cen MT" pitchFamily="34" charset="0"/>
              </a:defRPr>
            </a:lvl1pPr>
            <a:lvl2pPr marL="742950" indent="-285750" defTabSz="931863">
              <a:defRPr sz="2800" b="1">
                <a:solidFill>
                  <a:schemeClr val="hlink"/>
                </a:solidFill>
                <a:latin typeface="Tw Cen MT" pitchFamily="34" charset="0"/>
              </a:defRPr>
            </a:lvl2pPr>
            <a:lvl3pPr marL="1143000" indent="-228600" defTabSz="931863">
              <a:defRPr sz="2800" b="1">
                <a:solidFill>
                  <a:schemeClr val="hlink"/>
                </a:solidFill>
                <a:latin typeface="Tw Cen MT" pitchFamily="34" charset="0"/>
              </a:defRPr>
            </a:lvl3pPr>
            <a:lvl4pPr marL="1600200" indent="-228600" defTabSz="931863">
              <a:defRPr sz="2800" b="1">
                <a:solidFill>
                  <a:schemeClr val="hlink"/>
                </a:solidFill>
                <a:latin typeface="Tw Cen MT" pitchFamily="34" charset="0"/>
              </a:defRPr>
            </a:lvl4pPr>
            <a:lvl5pPr marL="2057400" indent="-228600" defTabSz="931863">
              <a:defRPr sz="2800" b="1">
                <a:solidFill>
                  <a:schemeClr val="hlink"/>
                </a:solidFill>
                <a:latin typeface="Tw Cen MT" pitchFamily="34" charset="0"/>
              </a:defRPr>
            </a:lvl5pPr>
            <a:lvl6pPr marL="2514600" indent="-228600" defTabSz="931863" eaLnBrk="0" fontAlgn="base" hangingPunct="0">
              <a:spcBef>
                <a:spcPct val="0"/>
              </a:spcBef>
              <a:spcAft>
                <a:spcPct val="0"/>
              </a:spcAft>
              <a:defRPr sz="2800" b="1">
                <a:solidFill>
                  <a:schemeClr val="hlink"/>
                </a:solidFill>
                <a:latin typeface="Tw Cen MT" pitchFamily="34" charset="0"/>
              </a:defRPr>
            </a:lvl6pPr>
            <a:lvl7pPr marL="2971800" indent="-228600" defTabSz="931863" eaLnBrk="0" fontAlgn="base" hangingPunct="0">
              <a:spcBef>
                <a:spcPct val="0"/>
              </a:spcBef>
              <a:spcAft>
                <a:spcPct val="0"/>
              </a:spcAft>
              <a:defRPr sz="2800" b="1">
                <a:solidFill>
                  <a:schemeClr val="hlink"/>
                </a:solidFill>
                <a:latin typeface="Tw Cen MT" pitchFamily="34" charset="0"/>
              </a:defRPr>
            </a:lvl7pPr>
            <a:lvl8pPr marL="3429000" indent="-228600" defTabSz="931863" eaLnBrk="0" fontAlgn="base" hangingPunct="0">
              <a:spcBef>
                <a:spcPct val="0"/>
              </a:spcBef>
              <a:spcAft>
                <a:spcPct val="0"/>
              </a:spcAft>
              <a:defRPr sz="2800" b="1">
                <a:solidFill>
                  <a:schemeClr val="hlink"/>
                </a:solidFill>
                <a:latin typeface="Tw Cen MT" pitchFamily="34" charset="0"/>
              </a:defRPr>
            </a:lvl8pPr>
            <a:lvl9pPr marL="3886200" indent="-228600" defTabSz="931863" eaLnBrk="0" fontAlgn="base" hangingPunct="0">
              <a:spcBef>
                <a:spcPct val="0"/>
              </a:spcBef>
              <a:spcAft>
                <a:spcPct val="0"/>
              </a:spcAft>
              <a:defRPr sz="2800" b="1">
                <a:solidFill>
                  <a:schemeClr val="hlink"/>
                </a:solidFill>
                <a:latin typeface="Tw Cen MT" pitchFamily="34" charset="0"/>
              </a:defRPr>
            </a:lvl9pPr>
          </a:lstStyle>
          <a:p>
            <a:pPr algn="r" eaLnBrk="1" hangingPunct="1"/>
            <a:fld id="{9D3ED6EC-6116-445A-A7A1-6745EBED1B13}" type="slidenum">
              <a:rPr lang="en-US" sz="1200">
                <a:solidFill>
                  <a:schemeClr val="tx1"/>
                </a:solidFill>
                <a:latin typeface="Times New Roman" pitchFamily="18" charset="0"/>
              </a:rPr>
              <a:pPr algn="r" eaLnBrk="1" hangingPunct="1"/>
              <a:t>12</a:t>
            </a:fld>
            <a:endParaRPr lang="en-US" sz="1200" dirty="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eaLnBrk="0" fontAlgn="auto" hangingPunct="0">
              <a:spcBef>
                <a:spcPts val="0"/>
              </a:spcBef>
              <a:spcAft>
                <a:spcPts val="0"/>
              </a:spcAft>
              <a:defRPr sz="1400"/>
            </a:lvl1pPr>
          </a:lstStyle>
          <a:p>
            <a:pPr>
              <a:defRPr/>
            </a:pPr>
            <a:fld id="{1AA0D3EC-58D2-4B9E-89C3-5988FAC4737E}" type="datetime1">
              <a:rPr lang="en-US"/>
              <a:pPr>
                <a:defRPr/>
              </a:pPr>
              <a:t>2/7/2012</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eaLnBrk="0" fontAlgn="auto" hangingPunct="0">
              <a:spcBef>
                <a:spcPts val="0"/>
              </a:spcBef>
              <a:spcAft>
                <a:spcPts val="0"/>
              </a:spcAft>
              <a:defRPr sz="1400"/>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eaLnBrk="0" fontAlgn="auto" hangingPunct="0">
              <a:spcBef>
                <a:spcPts val="0"/>
              </a:spcBef>
              <a:spcAft>
                <a:spcPts val="0"/>
              </a:spcAft>
              <a:defRPr sz="1400"/>
            </a:lvl1pPr>
          </a:lstStyle>
          <a:p>
            <a:pPr>
              <a:defRPr/>
            </a:pPr>
            <a:fld id="{1679C8DB-34F0-4182-9F9D-CA53178449A9}" type="slidenum">
              <a:rPr lang="en-US"/>
              <a:pPr>
                <a:defRPr/>
              </a:pPr>
              <a:t>‹#›</a:t>
            </a:fld>
            <a:endParaRPr lang="en-US" dirty="0"/>
          </a:p>
        </p:txBody>
      </p:sp>
    </p:spTree>
    <p:extLst>
      <p:ext uri="{BB962C8B-B14F-4D97-AF65-F5344CB8AC3E}">
        <p14:creationId xmlns:p14="http://schemas.microsoft.com/office/powerpoint/2010/main" val="4631997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CC174839-E497-4DD7-96E0-95E3418468BD}"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257693FF-BD81-49B7-8977-77645C2EEE61}" type="slidenum">
              <a:rPr lang="en-US"/>
              <a:pPr>
                <a:defRPr/>
              </a:pPr>
              <a:t>‹#›</a:t>
            </a:fld>
            <a:endParaRPr lang="en-US" dirty="0"/>
          </a:p>
        </p:txBody>
      </p:sp>
    </p:spTree>
    <p:extLst>
      <p:ext uri="{BB962C8B-B14F-4D97-AF65-F5344CB8AC3E}">
        <p14:creationId xmlns:p14="http://schemas.microsoft.com/office/powerpoint/2010/main" val="19238621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8DE8B23E-8897-44A1-805D-CB2EE3278D61}"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7C691059-C486-4355-A6F0-6AF2D9D8AD38}" type="slidenum">
              <a:rPr lang="en-US"/>
              <a:pPr>
                <a:defRPr/>
              </a:pPr>
              <a:t>‹#›</a:t>
            </a:fld>
            <a:endParaRPr lang="en-US" dirty="0"/>
          </a:p>
        </p:txBody>
      </p:sp>
    </p:spTree>
    <p:extLst>
      <p:ext uri="{BB962C8B-B14F-4D97-AF65-F5344CB8AC3E}">
        <p14:creationId xmlns:p14="http://schemas.microsoft.com/office/powerpoint/2010/main" val="21846141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26F73FAB-EAE6-4299-BAC4-AF46346473FE}"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8317B495-1326-4C7E-BD03-44E29416A393}" type="slidenum">
              <a:rPr lang="en-US"/>
              <a:pPr>
                <a:defRPr/>
              </a:pPr>
              <a:t>‹#›</a:t>
            </a:fld>
            <a:endParaRPr lang="en-US" dirty="0"/>
          </a:p>
        </p:txBody>
      </p:sp>
    </p:spTree>
    <p:extLst>
      <p:ext uri="{BB962C8B-B14F-4D97-AF65-F5344CB8AC3E}">
        <p14:creationId xmlns:p14="http://schemas.microsoft.com/office/powerpoint/2010/main" val="34199423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eaLnBrk="0" fontAlgn="auto" hangingPunct="0">
              <a:spcBef>
                <a:spcPts val="0"/>
              </a:spcBef>
              <a:spcAft>
                <a:spcPts val="0"/>
              </a:spcAft>
              <a:defRPr sz="1400"/>
            </a:lvl1pPr>
          </a:lstStyle>
          <a:p>
            <a:pPr>
              <a:defRPr/>
            </a:pPr>
            <a:fld id="{2413CAFC-E18D-4FA9-89A9-3F0E6AE57EE9}" type="datetime1">
              <a:rPr lang="en-US"/>
              <a:pPr>
                <a:defRPr/>
              </a:pPr>
              <a:t>2/7/2012</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eaLnBrk="0" fontAlgn="auto" hangingPunct="0">
              <a:spcBef>
                <a:spcPts val="0"/>
              </a:spcBef>
              <a:spcAft>
                <a:spcPts val="0"/>
              </a:spcAft>
              <a:defRPr sz="1400"/>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eaLnBrk="0" fontAlgn="auto" hangingPunct="0">
              <a:spcBef>
                <a:spcPts val="0"/>
              </a:spcBef>
              <a:spcAft>
                <a:spcPts val="0"/>
              </a:spcAft>
              <a:defRPr sz="1400"/>
            </a:lvl1pPr>
          </a:lstStyle>
          <a:p>
            <a:pPr>
              <a:defRPr/>
            </a:pPr>
            <a:fld id="{110AD405-84DF-44B7-AAB5-C4334963EEEA}" type="slidenum">
              <a:rPr lang="en-US"/>
              <a:pPr>
                <a:defRPr/>
              </a:pPr>
              <a:t>‹#›</a:t>
            </a:fld>
            <a:endParaRPr lang="en-US" dirty="0"/>
          </a:p>
        </p:txBody>
      </p:sp>
    </p:spTree>
    <p:extLst>
      <p:ext uri="{BB962C8B-B14F-4D97-AF65-F5344CB8AC3E}">
        <p14:creationId xmlns:p14="http://schemas.microsoft.com/office/powerpoint/2010/main" val="4857217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FD0F5CA8-2CA3-4B1D-B73E-318E40F41E93}"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AC5ACDEE-EC12-466D-A94D-535626EF7F91}" type="slidenum">
              <a:rPr lang="en-US"/>
              <a:pPr>
                <a:defRPr/>
              </a:pPr>
              <a:t>‹#›</a:t>
            </a:fld>
            <a:endParaRPr lang="en-US" dirty="0"/>
          </a:p>
        </p:txBody>
      </p:sp>
    </p:spTree>
    <p:extLst>
      <p:ext uri="{BB962C8B-B14F-4D97-AF65-F5344CB8AC3E}">
        <p14:creationId xmlns:p14="http://schemas.microsoft.com/office/powerpoint/2010/main" val="12519602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F26644FD-E8E3-4FA6-BE54-AE64DEA1403A}"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F8778B08-BEF5-4F96-BD9A-0A38B25BB26D}" type="slidenum">
              <a:rPr lang="en-US"/>
              <a:pPr>
                <a:defRPr/>
              </a:pPr>
              <a:t>‹#›</a:t>
            </a:fld>
            <a:endParaRPr lang="en-US" dirty="0"/>
          </a:p>
        </p:txBody>
      </p:sp>
    </p:spTree>
    <p:extLst>
      <p:ext uri="{BB962C8B-B14F-4D97-AF65-F5344CB8AC3E}">
        <p14:creationId xmlns:p14="http://schemas.microsoft.com/office/powerpoint/2010/main" val="17801454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0FC8E945-7CF2-4BBF-8A3C-4A596329D094}"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A8218648-C18A-412C-A9EE-214349C934ED}" type="slidenum">
              <a:rPr lang="en-US"/>
              <a:pPr>
                <a:defRPr/>
              </a:pPr>
              <a:t>‹#›</a:t>
            </a:fld>
            <a:endParaRPr lang="en-US" dirty="0"/>
          </a:p>
        </p:txBody>
      </p:sp>
    </p:spTree>
    <p:extLst>
      <p:ext uri="{BB962C8B-B14F-4D97-AF65-F5344CB8AC3E}">
        <p14:creationId xmlns:p14="http://schemas.microsoft.com/office/powerpoint/2010/main" val="28666332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auto" hangingPunct="0">
              <a:spcBef>
                <a:spcPts val="0"/>
              </a:spcBef>
              <a:spcAft>
                <a:spcPts val="0"/>
              </a:spcAft>
              <a:defRPr/>
            </a:lvl1pPr>
          </a:lstStyle>
          <a:p>
            <a:pPr>
              <a:defRPr/>
            </a:pPr>
            <a:fld id="{A10584EC-AC8A-4CD4-9D8C-356F2298B94F}" type="datetime1">
              <a:rPr lang="en-US"/>
              <a:pPr>
                <a:defRPr/>
              </a:pPr>
              <a:t>2/7/2012</a:t>
            </a:fld>
            <a:endParaRPr lang="en-US" dirty="0"/>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auto" hangingPunct="0">
              <a:spcBef>
                <a:spcPts val="0"/>
              </a:spcBef>
              <a:spcAft>
                <a:spcPts val="0"/>
              </a:spcAft>
              <a:defRPr/>
            </a:lvl1pPr>
          </a:lstStyle>
          <a:p>
            <a:pPr>
              <a:defRPr/>
            </a:pPr>
            <a:fld id="{B70C304A-460F-48E2-9C1F-530518401F9A}" type="slidenum">
              <a:rPr lang="en-US"/>
              <a:pPr>
                <a:defRPr/>
              </a:pPr>
              <a:t>‹#›</a:t>
            </a:fld>
            <a:endParaRPr lang="en-US" dirty="0"/>
          </a:p>
        </p:txBody>
      </p:sp>
    </p:spTree>
    <p:extLst>
      <p:ext uri="{BB962C8B-B14F-4D97-AF65-F5344CB8AC3E}">
        <p14:creationId xmlns:p14="http://schemas.microsoft.com/office/powerpoint/2010/main" val="16105943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vl1pPr>
          </a:lstStyle>
          <a:p>
            <a:pPr>
              <a:defRPr/>
            </a:pPr>
            <a:fld id="{E7E4FAA7-DF05-4A81-9F36-EDFDD974141F}" type="datetime1">
              <a:rPr lang="en-US"/>
              <a:pPr>
                <a:defRPr/>
              </a:pPr>
              <a:t>2/7/2012</a:t>
            </a:fld>
            <a:endParaRPr lang="en-US" dirty="0"/>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a:lvl1pPr>
          </a:lstStyle>
          <a:p>
            <a:pPr>
              <a:defRPr/>
            </a:pPr>
            <a:fld id="{0FBAD4BF-4183-4CDC-B5EA-98E7CACEFEA2}" type="slidenum">
              <a:rPr lang="en-US"/>
              <a:pPr>
                <a:defRPr/>
              </a:pPr>
              <a:t>‹#›</a:t>
            </a:fld>
            <a:endParaRPr lang="en-US" dirty="0"/>
          </a:p>
        </p:txBody>
      </p:sp>
    </p:spTree>
    <p:extLst>
      <p:ext uri="{BB962C8B-B14F-4D97-AF65-F5344CB8AC3E}">
        <p14:creationId xmlns:p14="http://schemas.microsoft.com/office/powerpoint/2010/main" val="13582107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vl1pPr>
          </a:lstStyle>
          <a:p>
            <a:pPr>
              <a:defRPr/>
            </a:pPr>
            <a:fld id="{84A41FE7-EB19-4975-B7D2-F7365035F3D1}" type="datetime1">
              <a:rPr lang="en-US"/>
              <a:pPr>
                <a:defRPr/>
              </a:pPr>
              <a:t>2/7/2012</a:t>
            </a:fld>
            <a:endParaRPr lang="en-US" dirty="0"/>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a:lvl1pPr>
          </a:lstStyle>
          <a:p>
            <a:pPr>
              <a:defRPr/>
            </a:pPr>
            <a:fld id="{2DC3FC47-DA8F-4581-8CCF-2CFF207BF423}" type="slidenum">
              <a:rPr lang="en-US"/>
              <a:pPr>
                <a:defRPr/>
              </a:pPr>
              <a:t>‹#›</a:t>
            </a:fld>
            <a:endParaRPr lang="en-US" dirty="0"/>
          </a:p>
        </p:txBody>
      </p:sp>
    </p:spTree>
    <p:extLst>
      <p:ext uri="{BB962C8B-B14F-4D97-AF65-F5344CB8AC3E}">
        <p14:creationId xmlns:p14="http://schemas.microsoft.com/office/powerpoint/2010/main" val="20652328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2D77B2EC-2841-400F-8070-3693F4202031}"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04732608-7A9B-4A3A-A9CA-467A96EB41D8}" type="slidenum">
              <a:rPr lang="en-US"/>
              <a:pPr>
                <a:defRPr/>
              </a:pPr>
              <a:t>‹#›</a:t>
            </a:fld>
            <a:endParaRPr lang="en-US" dirty="0"/>
          </a:p>
        </p:txBody>
      </p:sp>
    </p:spTree>
    <p:extLst>
      <p:ext uri="{BB962C8B-B14F-4D97-AF65-F5344CB8AC3E}">
        <p14:creationId xmlns:p14="http://schemas.microsoft.com/office/powerpoint/2010/main" val="34405083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C732F0AB-2E40-49BC-AF6A-EB6B0E0A1577}"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C2B3B26D-EF29-4FDE-B1E1-AF250AF742BB}" type="slidenum">
              <a:rPr lang="en-US"/>
              <a:pPr>
                <a:defRPr/>
              </a:pPr>
              <a:t>‹#›</a:t>
            </a:fld>
            <a:endParaRPr lang="en-US" dirty="0"/>
          </a:p>
        </p:txBody>
      </p:sp>
    </p:spTree>
    <p:extLst>
      <p:ext uri="{BB962C8B-B14F-4D97-AF65-F5344CB8AC3E}">
        <p14:creationId xmlns:p14="http://schemas.microsoft.com/office/powerpoint/2010/main" val="35737182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6DBE41FF-6E1B-4268-914A-488ACF0DA256}"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7C3A7475-F4D6-4C4B-B6B4-BAC99A7A9C54}" type="slidenum">
              <a:rPr lang="en-US"/>
              <a:pPr>
                <a:defRPr/>
              </a:pPr>
              <a:t>‹#›</a:t>
            </a:fld>
            <a:endParaRPr lang="en-US" dirty="0"/>
          </a:p>
        </p:txBody>
      </p:sp>
    </p:spTree>
    <p:extLst>
      <p:ext uri="{BB962C8B-B14F-4D97-AF65-F5344CB8AC3E}">
        <p14:creationId xmlns:p14="http://schemas.microsoft.com/office/powerpoint/2010/main" val="6072739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81EFACC7-14A6-4F6B-B130-25F8B8F5381B}"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6CB291AA-6390-4047-8CD7-DA11A856A87B}" type="slidenum">
              <a:rPr lang="en-US"/>
              <a:pPr>
                <a:defRPr/>
              </a:pPr>
              <a:t>‹#›</a:t>
            </a:fld>
            <a:endParaRPr lang="en-US" dirty="0"/>
          </a:p>
        </p:txBody>
      </p:sp>
    </p:spTree>
    <p:extLst>
      <p:ext uri="{BB962C8B-B14F-4D97-AF65-F5344CB8AC3E}">
        <p14:creationId xmlns:p14="http://schemas.microsoft.com/office/powerpoint/2010/main" val="28140445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BAD69C06-0472-472E-B150-F4AC78B4E11D}"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CEA0062A-5EE9-4EC7-9768-20DA7CD2497F}" type="slidenum">
              <a:rPr lang="en-US"/>
              <a:pPr>
                <a:defRPr/>
              </a:pPr>
              <a:t>‹#›</a:t>
            </a:fld>
            <a:endParaRPr lang="en-US" dirty="0"/>
          </a:p>
        </p:txBody>
      </p:sp>
    </p:spTree>
    <p:extLst>
      <p:ext uri="{BB962C8B-B14F-4D97-AF65-F5344CB8AC3E}">
        <p14:creationId xmlns:p14="http://schemas.microsoft.com/office/powerpoint/2010/main" val="2449218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87D334CC-CF8A-49FA-B2A7-9D2CF47A9DA8}"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5645F10D-BB93-4918-98F1-735D0E4D21C0}" type="slidenum">
              <a:rPr lang="en-US"/>
              <a:pPr>
                <a:defRPr/>
              </a:pPr>
              <a:t>‹#›</a:t>
            </a:fld>
            <a:endParaRPr lang="en-US" dirty="0"/>
          </a:p>
        </p:txBody>
      </p:sp>
    </p:spTree>
    <p:extLst>
      <p:ext uri="{BB962C8B-B14F-4D97-AF65-F5344CB8AC3E}">
        <p14:creationId xmlns:p14="http://schemas.microsoft.com/office/powerpoint/2010/main" val="37008028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760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191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934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45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vl1pPr>
          </a:lstStyle>
          <a:p>
            <a:pPr>
              <a:defRPr/>
            </a:pPr>
            <a:fld id="{AB48A914-ED24-43A6-802B-0CD09972B975}" type="datetime1">
              <a:rPr lang="en-US"/>
              <a:pPr>
                <a:defRPr/>
              </a:pPr>
              <a:t>2/7/2012</a:t>
            </a:fld>
            <a:endParaRPr lang="en-US" dirty="0"/>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vl1pPr>
          </a:lstStyle>
          <a:p>
            <a:pPr>
              <a:defRPr/>
            </a:pPr>
            <a:fld id="{B7F0611A-51F9-483E-B586-0D9DA2D07630}" type="slidenum">
              <a:rPr lang="en-US"/>
              <a:pPr>
                <a:defRPr/>
              </a:pPr>
              <a:t>‹#›</a:t>
            </a:fld>
            <a:endParaRPr lang="en-US" dirty="0"/>
          </a:p>
        </p:txBody>
      </p:sp>
    </p:spTree>
    <p:extLst>
      <p:ext uri="{BB962C8B-B14F-4D97-AF65-F5344CB8AC3E}">
        <p14:creationId xmlns:p14="http://schemas.microsoft.com/office/powerpoint/2010/main" val="20901795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02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2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39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99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11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63502-244F-44DD-BFC6-120C3C24CD49}" type="datetimeFigureOut">
              <a:rPr lang="en-US" smtClean="0">
                <a:solidFill>
                  <a:prstClr val="black">
                    <a:tint val="75000"/>
                  </a:prstClr>
                </a:solidFill>
              </a:rPr>
              <a:pPr/>
              <a:t>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808F5F-9F74-42DF-9709-9F7E251BD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195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04D451F7-C356-4136-A472-7CA2D2B070A8}" type="datetime1">
              <a:rPr lang="en-US"/>
              <a:pPr>
                <a:defRPr/>
              </a:pPr>
              <a:t>2/7/2012</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DB023BB8-D1C8-44F1-B2CD-651534061B97}" type="slidenum">
              <a:rPr lang="en-US"/>
              <a:pPr>
                <a:defRPr/>
              </a:pPr>
              <a:t>‹#›</a:t>
            </a:fld>
            <a:endParaRPr lang="en-US" dirty="0"/>
          </a:p>
        </p:txBody>
      </p:sp>
    </p:spTree>
    <p:extLst>
      <p:ext uri="{BB962C8B-B14F-4D97-AF65-F5344CB8AC3E}">
        <p14:creationId xmlns:p14="http://schemas.microsoft.com/office/powerpoint/2010/main" val="38743283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356AA82-BC19-4501-BA84-52C12ACA70A9}" type="datetime1">
              <a:rPr lang="en-US"/>
              <a:pPr>
                <a:defRPr/>
              </a:pPr>
              <a:t>2/7/2012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D26583C-8B4B-4964-968A-71ED4F1CD9F8}" type="slidenum">
              <a:rPr lang="en-US"/>
              <a:pPr>
                <a:defRPr/>
              </a:pPr>
              <a:t>‹#›</a:t>
            </a:fld>
            <a:endParaRPr lang="en-US" dirty="0"/>
          </a:p>
        </p:txBody>
      </p:sp>
    </p:spTree>
    <p:extLst>
      <p:ext uri="{BB962C8B-B14F-4D97-AF65-F5344CB8AC3E}">
        <p14:creationId xmlns:p14="http://schemas.microsoft.com/office/powerpoint/2010/main" val="4910197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24C2680-2E4C-4D9C-9427-75FEDD2D34AD}" type="datetime1">
              <a:rPr lang="en-US"/>
              <a:pPr>
                <a:defRPr/>
              </a:pPr>
              <a:t>2/7/2012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7D6BD5-0058-4DB0-A201-D95AC71EDE62}" type="slidenum">
              <a:rPr lang="en-US"/>
              <a:pPr>
                <a:defRPr/>
              </a:pPr>
              <a:t>‹#›</a:t>
            </a:fld>
            <a:endParaRPr lang="en-US" dirty="0"/>
          </a:p>
        </p:txBody>
      </p:sp>
    </p:spTree>
    <p:extLst>
      <p:ext uri="{BB962C8B-B14F-4D97-AF65-F5344CB8AC3E}">
        <p14:creationId xmlns:p14="http://schemas.microsoft.com/office/powerpoint/2010/main" val="39772516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32EFA77-3244-4DBB-80B9-2D2812309C55}" type="datetime1">
              <a:rPr lang="en-US"/>
              <a:pPr>
                <a:defRPr/>
              </a:pPr>
              <a:t>2/7/2012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447972D-1B90-48E3-93DB-F244694591EF}" type="slidenum">
              <a:rPr lang="en-US"/>
              <a:pPr>
                <a:defRPr/>
              </a:pPr>
              <a:t>‹#›</a:t>
            </a:fld>
            <a:endParaRPr lang="en-US" dirty="0"/>
          </a:p>
        </p:txBody>
      </p:sp>
    </p:spTree>
    <p:extLst>
      <p:ext uri="{BB962C8B-B14F-4D97-AF65-F5344CB8AC3E}">
        <p14:creationId xmlns:p14="http://schemas.microsoft.com/office/powerpoint/2010/main" val="24503778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BDA127B4-7E20-43D8-ABDE-6DF57D4CF7DB}"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FAE2EEC3-FA90-42FD-B83D-5ED4E8ECD94F}" type="slidenum">
              <a:rPr lang="en-US"/>
              <a:pPr>
                <a:defRPr/>
              </a:pPr>
              <a:t>‹#›</a:t>
            </a:fld>
            <a:endParaRPr lang="en-US" dirty="0"/>
          </a:p>
        </p:txBody>
      </p:sp>
    </p:spTree>
    <p:extLst>
      <p:ext uri="{BB962C8B-B14F-4D97-AF65-F5344CB8AC3E}">
        <p14:creationId xmlns:p14="http://schemas.microsoft.com/office/powerpoint/2010/main" val="288010255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75FEC828-6279-4005-8BC0-D4CEC77410E1}" type="datetime1">
              <a:rPr lang="en-US"/>
              <a:pPr>
                <a:defRPr/>
              </a:pPr>
              <a:t>2/7/2012</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5D845ABB-7FE9-4B95-BC9E-58A4415F67C7}" type="slidenum">
              <a:rPr lang="en-US"/>
              <a:pPr>
                <a:defRPr/>
              </a:pPr>
              <a:t>‹#›</a:t>
            </a:fld>
            <a:endParaRPr lang="en-US" dirty="0"/>
          </a:p>
        </p:txBody>
      </p:sp>
    </p:spTree>
    <p:extLst>
      <p:ext uri="{BB962C8B-B14F-4D97-AF65-F5344CB8AC3E}">
        <p14:creationId xmlns:p14="http://schemas.microsoft.com/office/powerpoint/2010/main" val="8564119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C840B073-7587-4612-9F45-2E88D2DC81CC}" type="datetime1">
              <a:rPr lang="en-US"/>
              <a:pPr>
                <a:defRPr/>
              </a:pPr>
              <a:t>2/7/2012</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7F4D2CED-861D-42A8-99B2-2584BFA60144}" type="slidenum">
              <a:rPr lang="en-US"/>
              <a:pPr>
                <a:defRPr/>
              </a:pPr>
              <a:t>‹#›</a:t>
            </a:fld>
            <a:endParaRPr lang="en-US" dirty="0"/>
          </a:p>
        </p:txBody>
      </p:sp>
    </p:spTree>
    <p:extLst>
      <p:ext uri="{BB962C8B-B14F-4D97-AF65-F5344CB8AC3E}">
        <p14:creationId xmlns:p14="http://schemas.microsoft.com/office/powerpoint/2010/main" val="38606544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1411C5CB-02C2-4636-AF8D-5DDC7C67E513}" type="datetime1">
              <a:rPr lang="en-US"/>
              <a:pPr>
                <a:defRPr/>
              </a:pPr>
              <a:t>2/7/2012</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37810762-F149-4C2D-A8EA-F1B5728ACC38}" type="slidenum">
              <a:rPr lang="en-US"/>
              <a:pPr>
                <a:defRPr/>
              </a:pPr>
              <a:t>‹#›</a:t>
            </a:fld>
            <a:endParaRPr lang="en-US" dirty="0"/>
          </a:p>
        </p:txBody>
      </p:sp>
    </p:spTree>
    <p:extLst>
      <p:ext uri="{BB962C8B-B14F-4D97-AF65-F5344CB8AC3E}">
        <p14:creationId xmlns:p14="http://schemas.microsoft.com/office/powerpoint/2010/main" val="18972099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42B46B1-6684-49AF-8F2A-3BE8EEECCE4B}" type="datetime1">
              <a:rPr lang="en-US"/>
              <a:pPr>
                <a:defRPr/>
              </a:pPr>
              <a:t>2/7/2012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0F70917-9042-49E9-8E2A-C79361385D73}" type="slidenum">
              <a:rPr lang="en-US"/>
              <a:pPr>
                <a:defRPr/>
              </a:pPr>
              <a:t>‹#›</a:t>
            </a:fld>
            <a:endParaRPr lang="en-US" dirty="0"/>
          </a:p>
        </p:txBody>
      </p:sp>
    </p:spTree>
    <p:extLst>
      <p:ext uri="{BB962C8B-B14F-4D97-AF65-F5344CB8AC3E}">
        <p14:creationId xmlns:p14="http://schemas.microsoft.com/office/powerpoint/2010/main" val="188808133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D3090453-274D-4488-A69A-2CA3545C7ACC}" type="datetime1">
              <a:rPr lang="en-US"/>
              <a:pPr>
                <a:defRPr/>
              </a:pPr>
              <a:t>2/7/2012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A178409-5E67-44A8-95AA-5C3A0A32DA69}" type="slidenum">
              <a:rPr lang="en-US"/>
              <a:pPr>
                <a:defRPr/>
              </a:pPr>
              <a:t>‹#›</a:t>
            </a:fld>
            <a:endParaRPr lang="en-US" dirty="0"/>
          </a:p>
        </p:txBody>
      </p:sp>
    </p:spTree>
    <p:extLst>
      <p:ext uri="{BB962C8B-B14F-4D97-AF65-F5344CB8AC3E}">
        <p14:creationId xmlns:p14="http://schemas.microsoft.com/office/powerpoint/2010/main" val="31382807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8F3AFED-825D-4103-96BF-7A173974DB4F}" type="datetime1">
              <a:rPr lang="en-US"/>
              <a:pPr>
                <a:defRPr/>
              </a:pPr>
              <a:t>2/7/2012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D85A7A2-6CCA-41D3-9C39-EE62AC06BDE7}" type="slidenum">
              <a:rPr lang="en-US"/>
              <a:pPr>
                <a:defRPr/>
              </a:pPr>
              <a:t>‹#›</a:t>
            </a:fld>
            <a:endParaRPr lang="en-US" dirty="0"/>
          </a:p>
        </p:txBody>
      </p:sp>
    </p:spTree>
    <p:extLst>
      <p:ext uri="{BB962C8B-B14F-4D97-AF65-F5344CB8AC3E}">
        <p14:creationId xmlns:p14="http://schemas.microsoft.com/office/powerpoint/2010/main" val="32579817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444BF75-FF46-424F-9919-0FB1728972F5}" type="datetime1">
              <a:rPr lang="en-US"/>
              <a:pPr>
                <a:defRPr/>
              </a:pPr>
              <a:t>2/7/2012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0D2D738-5BF2-477D-A634-74D35CF8AB51}" type="slidenum">
              <a:rPr lang="en-US"/>
              <a:pPr>
                <a:defRPr/>
              </a:pPr>
              <a:t>‹#›</a:t>
            </a:fld>
            <a:endParaRPr lang="en-US" dirty="0"/>
          </a:p>
        </p:txBody>
      </p:sp>
    </p:spTree>
    <p:extLst>
      <p:ext uri="{BB962C8B-B14F-4D97-AF65-F5344CB8AC3E}">
        <p14:creationId xmlns:p14="http://schemas.microsoft.com/office/powerpoint/2010/main" val="135038493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D67668DB-5445-4416-A589-708FFC6B0C2D}" type="datetime1">
              <a:rPr lang="en-US"/>
              <a:pPr>
                <a:defRPr/>
              </a:pPr>
              <a:t>2/7/2012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F6F6267-9A1B-47A5-AE18-880F9A14D6D9}" type="slidenum">
              <a:rPr lang="en-US"/>
              <a:pPr>
                <a:defRPr/>
              </a:pPr>
              <a:t>‹#›</a:t>
            </a:fld>
            <a:endParaRPr lang="en-US" dirty="0"/>
          </a:p>
        </p:txBody>
      </p:sp>
    </p:spTree>
    <p:extLst>
      <p:ext uri="{BB962C8B-B14F-4D97-AF65-F5344CB8AC3E}">
        <p14:creationId xmlns:p14="http://schemas.microsoft.com/office/powerpoint/2010/main" val="276378788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432E2559-0C11-4C6A-958C-C49D263557F3}" type="datetime1">
              <a:rPr lang="en-US">
                <a:solidFill>
                  <a:srgbClr val="273C56"/>
                </a:solidFill>
              </a:rPr>
              <a:pPr/>
              <a:t>2/7/2012</a:t>
            </a:fld>
            <a:endParaRPr lang="en-US">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5033B6E-99A5-4383-B6BC-9413577D534B}"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478834995"/>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C519BC-B1EF-44EB-86C2-55398CD769AF}" type="datetime1">
              <a:rPr lang="en-US">
                <a:solidFill>
                  <a:srgbClr val="273C56"/>
                </a:solidFill>
              </a:rPr>
              <a:pPr/>
              <a:t>2/7/2012</a:t>
            </a:fld>
            <a:endParaRPr lang="en-US">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AEB36B1A-ED95-444B-891C-42CC88D1CFD2}"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3172739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auto" hangingPunct="0">
              <a:spcBef>
                <a:spcPts val="0"/>
              </a:spcBef>
              <a:spcAft>
                <a:spcPts val="0"/>
              </a:spcAft>
              <a:defRPr/>
            </a:lvl1pPr>
          </a:lstStyle>
          <a:p>
            <a:pPr>
              <a:defRPr/>
            </a:pPr>
            <a:fld id="{DB160038-8183-4AF2-B387-06B0A7EBFD0C}" type="datetime1">
              <a:rPr lang="en-US"/>
              <a:pPr>
                <a:defRPr/>
              </a:pPr>
              <a:t>2/7/2012</a:t>
            </a:fld>
            <a:endParaRPr lang="en-US" dirty="0"/>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auto" hangingPunct="0">
              <a:spcBef>
                <a:spcPts val="0"/>
              </a:spcBef>
              <a:spcAft>
                <a:spcPts val="0"/>
              </a:spcAft>
              <a:defRPr/>
            </a:lvl1pPr>
          </a:lstStyle>
          <a:p>
            <a:pPr>
              <a:defRPr/>
            </a:pPr>
            <a:fld id="{B9036E79-1B46-4DEF-BE81-5694ADB2A683}" type="slidenum">
              <a:rPr lang="en-US"/>
              <a:pPr>
                <a:defRPr/>
              </a:pPr>
              <a:t>‹#›</a:t>
            </a:fld>
            <a:endParaRPr lang="en-US" dirty="0"/>
          </a:p>
        </p:txBody>
      </p:sp>
    </p:spTree>
    <p:extLst>
      <p:ext uri="{BB962C8B-B14F-4D97-AF65-F5344CB8AC3E}">
        <p14:creationId xmlns:p14="http://schemas.microsoft.com/office/powerpoint/2010/main" val="277583646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37AD44D-70BD-4994-83CB-ACDFB95755AF}" type="datetime1">
              <a:rPr lang="en-US">
                <a:solidFill>
                  <a:srgbClr val="273C56"/>
                </a:solidFill>
              </a:rPr>
              <a:pPr/>
              <a:t>2/7/2012</a:t>
            </a:fld>
            <a:endParaRPr lang="en-US">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C2A4E018-FFDE-4DF8-915E-4023F9229E43}"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2658344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9E2542-CD16-496D-9172-A77F4E6108AD}" type="datetime1">
              <a:rPr lang="en-US">
                <a:solidFill>
                  <a:srgbClr val="273C56"/>
                </a:solidFill>
              </a:rPr>
              <a:pPr/>
              <a:t>2/7/2012</a:t>
            </a:fld>
            <a:endParaRPr lang="en-US">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6B357412-CAAA-49FF-B590-7F33E485F3E1}"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338084839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F391DB5-6CF9-436D-A532-3465FCEA8675}" type="datetime1">
              <a:rPr lang="en-US">
                <a:solidFill>
                  <a:srgbClr val="273C56"/>
                </a:solidFill>
              </a:rPr>
              <a:pPr/>
              <a:t>2/7/2012</a:t>
            </a:fld>
            <a:endParaRPr lang="en-US">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70A6A191-0DC3-40E4-AA23-F4F0A4E4F099}"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26286292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1648362-8308-44AB-A331-0274864147FC}" type="datetime1">
              <a:rPr lang="en-US">
                <a:solidFill>
                  <a:srgbClr val="273C56"/>
                </a:solidFill>
              </a:rPr>
              <a:pPr/>
              <a:t>2/7/2012</a:t>
            </a:fld>
            <a:endParaRPr lang="en-US">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387B8F4E-D2A8-4D6F-9A24-0187F089A199}"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9623385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DB339F1-1054-413F-9150-9448B61D8C59}" type="datetime1">
              <a:rPr lang="en-US">
                <a:solidFill>
                  <a:srgbClr val="273C56"/>
                </a:solidFill>
              </a:rPr>
              <a:pPr/>
              <a:t>2/7/2012</a:t>
            </a:fld>
            <a:endParaRPr lang="en-US">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3C1F0B7F-F96A-4BDA-A972-CECE0806DD9B}"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4173695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96DA64-F777-4CB1-A276-FE46EF41C842}" type="datetime1">
              <a:rPr lang="en-US">
                <a:solidFill>
                  <a:srgbClr val="273C56"/>
                </a:solidFill>
              </a:rPr>
              <a:pPr/>
              <a:t>2/7/2012</a:t>
            </a:fld>
            <a:endParaRPr lang="en-US">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63AC6BF5-6EB1-4029-BB10-CC67826E18BB}"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165658858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FAD7C88-9C29-4BD3-8A27-5F1438EB4FA8}" type="datetime1">
              <a:rPr lang="en-US">
                <a:solidFill>
                  <a:srgbClr val="273C56"/>
                </a:solidFill>
              </a:rPr>
              <a:pPr/>
              <a:t>2/7/2012</a:t>
            </a:fld>
            <a:endParaRPr lang="en-US">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56F10004-7A5D-4C2E-9AC1-A6D369DB7AE5}"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28688847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27F5BA-222A-49E6-AC3C-1FA467F5E709}" type="datetime1">
              <a:rPr lang="en-US">
                <a:solidFill>
                  <a:srgbClr val="273C56"/>
                </a:solidFill>
              </a:rPr>
              <a:pPr/>
              <a:t>2/7/2012</a:t>
            </a:fld>
            <a:endParaRPr lang="en-US">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5128DD0-A5B7-44B0-811C-2BB104E074EB}"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608765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1F1755-4698-4044-9F30-4F61300CF616}" type="datetime1">
              <a:rPr lang="en-US">
                <a:solidFill>
                  <a:srgbClr val="273C56"/>
                </a:solidFill>
              </a:rPr>
              <a:pPr/>
              <a:t>2/7/2012</a:t>
            </a:fld>
            <a:endParaRPr lang="en-US">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84CBA711-CD42-4802-980E-F9C6C936575D}" type="slidenum">
              <a:rPr lang="en-US">
                <a:solidFill>
                  <a:srgbClr val="273C56"/>
                </a:solidFill>
              </a:rPr>
              <a:pPr/>
              <a:t>‹#›</a:t>
            </a:fld>
            <a:endParaRPr lang="en-US">
              <a:solidFill>
                <a:srgbClr val="273C56"/>
              </a:solidFill>
            </a:endParaRPr>
          </a:p>
        </p:txBody>
      </p:sp>
    </p:spTree>
    <p:extLst>
      <p:ext uri="{BB962C8B-B14F-4D97-AF65-F5344CB8AC3E}">
        <p14:creationId xmlns:p14="http://schemas.microsoft.com/office/powerpoint/2010/main" val="95756446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1058" name="Rectangle 2050"/>
          <p:cNvSpPr>
            <a:spLocks noGrp="1" noChangeArrowheads="1"/>
          </p:cNvSpPr>
          <p:nvPr>
            <p:ph type="ctrTitle"/>
          </p:nvPr>
        </p:nvSpPr>
        <p:spPr>
          <a:xfrm>
            <a:off x="685800" y="1143000"/>
            <a:ext cx="7772400" cy="1143000"/>
          </a:xfrm>
        </p:spPr>
        <p:txBody>
          <a:bodyPr/>
          <a:lstStyle>
            <a:lvl1pPr algn="ctr">
              <a:defRPr sz="4200">
                <a:solidFill>
                  <a:srgbClr val="273C56"/>
                </a:solidFill>
              </a:defRPr>
            </a:lvl1pPr>
          </a:lstStyle>
          <a:p>
            <a:pPr lvl="0"/>
            <a:r>
              <a:rPr lang="en-US" noProof="0" smtClean="0"/>
              <a:t>Click to edit Master title style</a:t>
            </a:r>
          </a:p>
        </p:txBody>
      </p:sp>
      <p:sp>
        <p:nvSpPr>
          <p:cNvPr id="301059" name="Rectangle 2051"/>
          <p:cNvSpPr>
            <a:spLocks noGrp="1" noChangeArrowheads="1"/>
          </p:cNvSpPr>
          <p:nvPr>
            <p:ph type="subTitle" idx="1"/>
          </p:nvPr>
        </p:nvSpPr>
        <p:spPr>
          <a:xfrm>
            <a:off x="2590800" y="3581400"/>
            <a:ext cx="6400800" cy="1752600"/>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4" name="Rectangle 2052"/>
          <p:cNvSpPr>
            <a:spLocks noGrp="1" noChangeArrowheads="1"/>
          </p:cNvSpPr>
          <p:nvPr>
            <p:ph type="dt" sz="half" idx="10"/>
          </p:nvPr>
        </p:nvSpPr>
        <p:spPr>
          <a:xfrm>
            <a:off x="685800" y="6248400"/>
            <a:ext cx="1905000" cy="457200"/>
          </a:xfrm>
        </p:spPr>
        <p:txBody>
          <a:bodyPr bIns="45720" anchor="t"/>
          <a:lstStyle>
            <a:lvl1pPr>
              <a:defRPr sz="1400"/>
            </a:lvl1pPr>
          </a:lstStyle>
          <a:p>
            <a:pPr>
              <a:defRPr/>
            </a:pPr>
            <a:fld id="{AAB830E4-ABA8-45BF-AFC8-1C6C786F9283}" type="datetime1">
              <a:rPr lang="en-US"/>
              <a:pPr>
                <a:defRPr/>
              </a:pPr>
              <a:t>2/7/2012</a:t>
            </a:fld>
            <a:endParaRPr lang="en-US"/>
          </a:p>
        </p:txBody>
      </p:sp>
      <p:sp>
        <p:nvSpPr>
          <p:cNvPr id="5" name="Rectangle 2053"/>
          <p:cNvSpPr>
            <a:spLocks noGrp="1" noChangeArrowheads="1"/>
          </p:cNvSpPr>
          <p:nvPr>
            <p:ph type="ftr" sz="quarter" idx="11"/>
          </p:nvPr>
        </p:nvSpPr>
        <p:spPr>
          <a:xfrm>
            <a:off x="3124200" y="6248400"/>
            <a:ext cx="2895600" cy="457200"/>
          </a:xfrm>
        </p:spPr>
        <p:txBody>
          <a:bodyPr anchor="t"/>
          <a:lstStyle>
            <a:lvl1pPr>
              <a:defRPr sz="1400"/>
            </a:lvl1pPr>
          </a:lstStyle>
          <a:p>
            <a:pPr>
              <a:defRPr/>
            </a:pPr>
            <a:endParaRPr lang="en-US"/>
          </a:p>
        </p:txBody>
      </p:sp>
      <p:sp>
        <p:nvSpPr>
          <p:cNvPr id="6" name="Rectangle 2054"/>
          <p:cNvSpPr>
            <a:spLocks noGrp="1" noChangeArrowheads="1"/>
          </p:cNvSpPr>
          <p:nvPr>
            <p:ph type="sldNum" sz="quarter" idx="12"/>
          </p:nvPr>
        </p:nvSpPr>
        <p:spPr>
          <a:xfrm>
            <a:off x="6553200" y="6248400"/>
            <a:ext cx="1905000" cy="457200"/>
          </a:xfrm>
        </p:spPr>
        <p:txBody>
          <a:bodyPr bIns="45720" anchor="t"/>
          <a:lstStyle>
            <a:lvl1pPr>
              <a:defRPr sz="1400"/>
            </a:lvl1pPr>
          </a:lstStyle>
          <a:p>
            <a:pPr>
              <a:defRPr/>
            </a:pPr>
            <a:fld id="{2BDEEBD7-09DE-4C9A-9CA9-7972679766F5}" type="slidenum">
              <a:rPr lang="en-US"/>
              <a:pPr>
                <a:defRPr/>
              </a:pPr>
              <a:t>‹#›</a:t>
            </a:fld>
            <a:endParaRPr lang="en-US"/>
          </a:p>
        </p:txBody>
      </p:sp>
    </p:spTree>
    <p:extLst>
      <p:ext uri="{BB962C8B-B14F-4D97-AF65-F5344CB8AC3E}">
        <p14:creationId xmlns:p14="http://schemas.microsoft.com/office/powerpoint/2010/main" val="68816883"/>
      </p:ext>
    </p:extLst>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vl1pPr>
          </a:lstStyle>
          <a:p>
            <a:pPr>
              <a:defRPr/>
            </a:pPr>
            <a:fld id="{E1C23001-CC9E-4CBF-BA4C-00BD7486E9E5}" type="datetime1">
              <a:rPr lang="en-US"/>
              <a:pPr>
                <a:defRPr/>
              </a:pPr>
              <a:t>2/7/2012</a:t>
            </a:fld>
            <a:endParaRPr lang="en-US" dirty="0"/>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a:lvl1pPr>
          </a:lstStyle>
          <a:p>
            <a:pPr>
              <a:defRPr/>
            </a:pPr>
            <a:fld id="{7B1BFD06-1ACF-4D6C-B60B-10AE25DA49D3}" type="slidenum">
              <a:rPr lang="en-US"/>
              <a:pPr>
                <a:defRPr/>
              </a:pPr>
              <a:t>‹#›</a:t>
            </a:fld>
            <a:endParaRPr lang="en-US" dirty="0"/>
          </a:p>
        </p:txBody>
      </p:sp>
    </p:spTree>
    <p:extLst>
      <p:ext uri="{BB962C8B-B14F-4D97-AF65-F5344CB8AC3E}">
        <p14:creationId xmlns:p14="http://schemas.microsoft.com/office/powerpoint/2010/main" val="360801844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7DF076AF-3565-4A55-A29D-7BB914441877}" type="datetime1">
              <a:rPr lang="en-US"/>
              <a:pPr>
                <a:defRPr/>
              </a:pPr>
              <a:t>2/7/2012</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6621DA2-D813-416E-B728-1EFC062469BC}" type="slidenum">
              <a:rPr lang="en-US"/>
              <a:pPr>
                <a:defRPr/>
              </a:pPr>
              <a:t>‹#›</a:t>
            </a:fld>
            <a:endParaRPr lang="en-US"/>
          </a:p>
        </p:txBody>
      </p:sp>
    </p:spTree>
    <p:extLst>
      <p:ext uri="{BB962C8B-B14F-4D97-AF65-F5344CB8AC3E}">
        <p14:creationId xmlns:p14="http://schemas.microsoft.com/office/powerpoint/2010/main" val="3622054131"/>
      </p:ext>
    </p:extLst>
  </p:cSld>
  <p:clrMapOvr>
    <a:masterClrMapping/>
  </p:clrMapOvr>
  <p:transition>
    <p:checke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9A0FCAF1-730A-43C3-8DDD-663AB2B9F065}" type="datetime1">
              <a:rPr lang="en-US"/>
              <a:pPr>
                <a:defRPr/>
              </a:pPr>
              <a:t>2/7/2012</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A8ED8E6-1E22-4592-84AA-68BC96B7A65E}" type="slidenum">
              <a:rPr lang="en-US"/>
              <a:pPr>
                <a:defRPr/>
              </a:pPr>
              <a:t>‹#›</a:t>
            </a:fld>
            <a:endParaRPr lang="en-US"/>
          </a:p>
        </p:txBody>
      </p:sp>
    </p:spTree>
    <p:extLst>
      <p:ext uri="{BB962C8B-B14F-4D97-AF65-F5344CB8AC3E}">
        <p14:creationId xmlns:p14="http://schemas.microsoft.com/office/powerpoint/2010/main" val="3473047136"/>
      </p:ext>
    </p:extLst>
  </p:cSld>
  <p:clrMapOvr>
    <a:masterClrMapping/>
  </p:clrMapOvr>
  <p:transition>
    <p:checke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1FFBC45E-D321-42F9-A784-0A5D4E84A8E8}" type="datetime1">
              <a:rPr lang="en-US"/>
              <a:pPr>
                <a:defRPr/>
              </a:pPr>
              <a:t>2/7/2012</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C8C2430-0A59-4574-A8CC-DF8B2D079D40}" type="slidenum">
              <a:rPr lang="en-US"/>
              <a:pPr>
                <a:defRPr/>
              </a:pPr>
              <a:t>‹#›</a:t>
            </a:fld>
            <a:endParaRPr lang="en-US"/>
          </a:p>
        </p:txBody>
      </p:sp>
    </p:spTree>
    <p:extLst>
      <p:ext uri="{BB962C8B-B14F-4D97-AF65-F5344CB8AC3E}">
        <p14:creationId xmlns:p14="http://schemas.microsoft.com/office/powerpoint/2010/main" val="1965617181"/>
      </p:ext>
    </p:extLst>
  </p:cSld>
  <p:clrMapOvr>
    <a:masterClrMapping/>
  </p:clrMapOvr>
  <p:transition>
    <p:checke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fld id="{21545022-A8AF-4B79-B172-864B8471339E}" type="datetime1">
              <a:rPr lang="en-US"/>
              <a:pPr>
                <a:defRPr/>
              </a:pPr>
              <a:t>2/7/2012</a:t>
            </a:fld>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9BFAE154-0E53-42BD-B168-7870057D97CF}" type="slidenum">
              <a:rPr lang="en-US"/>
              <a:pPr>
                <a:defRPr/>
              </a:pPr>
              <a:t>‹#›</a:t>
            </a:fld>
            <a:endParaRPr lang="en-US"/>
          </a:p>
        </p:txBody>
      </p:sp>
    </p:spTree>
    <p:extLst>
      <p:ext uri="{BB962C8B-B14F-4D97-AF65-F5344CB8AC3E}">
        <p14:creationId xmlns:p14="http://schemas.microsoft.com/office/powerpoint/2010/main" val="1241416696"/>
      </p:ext>
    </p:extLst>
  </p:cSld>
  <p:clrMapOvr>
    <a:masterClrMapping/>
  </p:clrMapOvr>
  <p:transition>
    <p:checke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fld id="{96DFE851-DB5E-4078-8082-93BF02A03002}" type="datetime1">
              <a:rPr lang="en-US"/>
              <a:pPr>
                <a:defRPr/>
              </a:pPr>
              <a:t>2/7/2012</a:t>
            </a:fld>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74E42F83-5928-4F85-8BBC-3ADFF5CBF84F}" type="slidenum">
              <a:rPr lang="en-US"/>
              <a:pPr>
                <a:defRPr/>
              </a:pPr>
              <a:t>‹#›</a:t>
            </a:fld>
            <a:endParaRPr lang="en-US"/>
          </a:p>
        </p:txBody>
      </p:sp>
    </p:spTree>
    <p:extLst>
      <p:ext uri="{BB962C8B-B14F-4D97-AF65-F5344CB8AC3E}">
        <p14:creationId xmlns:p14="http://schemas.microsoft.com/office/powerpoint/2010/main" val="2841533552"/>
      </p:ext>
    </p:extLst>
  </p:cSld>
  <p:clrMapOvr>
    <a:masterClrMapping/>
  </p:clrMapOvr>
  <p:transition>
    <p:checke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611DACA8-B98C-4CDE-9FC0-027F78365A48}" type="datetime1">
              <a:rPr lang="en-US"/>
              <a:pPr>
                <a:defRPr/>
              </a:pPr>
              <a:t>2/7/2012</a:t>
            </a:fld>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6B1450B-1521-4EB0-A7B6-BC6810EFFFD0}" type="slidenum">
              <a:rPr lang="en-US"/>
              <a:pPr>
                <a:defRPr/>
              </a:pPr>
              <a:t>‹#›</a:t>
            </a:fld>
            <a:endParaRPr lang="en-US"/>
          </a:p>
        </p:txBody>
      </p:sp>
    </p:spTree>
    <p:extLst>
      <p:ext uri="{BB962C8B-B14F-4D97-AF65-F5344CB8AC3E}">
        <p14:creationId xmlns:p14="http://schemas.microsoft.com/office/powerpoint/2010/main" val="1163100877"/>
      </p:ext>
    </p:extLst>
  </p:cSld>
  <p:clrMapOvr>
    <a:masterClrMapping/>
  </p:clrMapOvr>
  <p:transition>
    <p:checke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D75EB41E-1F6A-4617-82DA-21CE364D8ABA}" type="datetime1">
              <a:rPr lang="en-US"/>
              <a:pPr>
                <a:defRPr/>
              </a:pPr>
              <a:t>2/7/2012</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5EEB7A5-4FA2-4DEF-A6B3-398746F02EE9}" type="slidenum">
              <a:rPr lang="en-US"/>
              <a:pPr>
                <a:defRPr/>
              </a:pPr>
              <a:t>‹#›</a:t>
            </a:fld>
            <a:endParaRPr lang="en-US"/>
          </a:p>
        </p:txBody>
      </p:sp>
    </p:spTree>
    <p:extLst>
      <p:ext uri="{BB962C8B-B14F-4D97-AF65-F5344CB8AC3E}">
        <p14:creationId xmlns:p14="http://schemas.microsoft.com/office/powerpoint/2010/main" val="1072264272"/>
      </p:ext>
    </p:extLst>
  </p:cSld>
  <p:clrMapOvr>
    <a:masterClrMapping/>
  </p:clrMapOvr>
  <p:transition>
    <p:checke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36E97356-7B5E-4F00-AE99-BCBC47AA2AB7}" type="datetime1">
              <a:rPr lang="en-US"/>
              <a:pPr>
                <a:defRPr/>
              </a:pPr>
              <a:t>2/7/2012</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C811AF1-3F62-445D-B560-793688373563}" type="slidenum">
              <a:rPr lang="en-US"/>
              <a:pPr>
                <a:defRPr/>
              </a:pPr>
              <a:t>‹#›</a:t>
            </a:fld>
            <a:endParaRPr lang="en-US"/>
          </a:p>
        </p:txBody>
      </p:sp>
    </p:spTree>
    <p:extLst>
      <p:ext uri="{BB962C8B-B14F-4D97-AF65-F5344CB8AC3E}">
        <p14:creationId xmlns:p14="http://schemas.microsoft.com/office/powerpoint/2010/main" val="1801080994"/>
      </p:ext>
    </p:extLst>
  </p:cSld>
  <p:clrMapOvr>
    <a:masterClrMapping/>
  </p:clrMapOvr>
  <p:transition>
    <p:checke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C0B84604-678A-46EE-BBD8-51E8CF7539D0}" type="datetime1">
              <a:rPr lang="en-US"/>
              <a:pPr>
                <a:defRPr/>
              </a:pPr>
              <a:t>2/7/2012</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A8B6DCB-24B3-408A-8411-51A858A078BD}" type="slidenum">
              <a:rPr lang="en-US"/>
              <a:pPr>
                <a:defRPr/>
              </a:pPr>
              <a:t>‹#›</a:t>
            </a:fld>
            <a:endParaRPr lang="en-US"/>
          </a:p>
        </p:txBody>
      </p:sp>
    </p:spTree>
    <p:extLst>
      <p:ext uri="{BB962C8B-B14F-4D97-AF65-F5344CB8AC3E}">
        <p14:creationId xmlns:p14="http://schemas.microsoft.com/office/powerpoint/2010/main" val="1096346832"/>
      </p:ext>
    </p:extLst>
  </p:cSld>
  <p:clrMapOvr>
    <a:masterClrMapping/>
  </p:clrMapOvr>
  <p:transition>
    <p:checke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39ADBB1B-DB4B-4505-B4E2-571DE29B8932}" type="datetime1">
              <a:rPr lang="en-US"/>
              <a:pPr>
                <a:defRPr/>
              </a:pPr>
              <a:t>2/7/2012</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E569BF9-2841-45AA-BCC3-2576D2D5A85D}" type="slidenum">
              <a:rPr lang="en-US"/>
              <a:pPr>
                <a:defRPr/>
              </a:pPr>
              <a:t>‹#›</a:t>
            </a:fld>
            <a:endParaRPr lang="en-US"/>
          </a:p>
        </p:txBody>
      </p:sp>
    </p:spTree>
    <p:extLst>
      <p:ext uri="{BB962C8B-B14F-4D97-AF65-F5344CB8AC3E}">
        <p14:creationId xmlns:p14="http://schemas.microsoft.com/office/powerpoint/2010/main" val="340900631"/>
      </p:ext>
    </p:extLst>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vl1pPr>
          </a:lstStyle>
          <a:p>
            <a:pPr>
              <a:defRPr/>
            </a:pPr>
            <a:fld id="{499F1C9F-8114-423E-9427-5836140C02E6}" type="datetime1">
              <a:rPr lang="en-US"/>
              <a:pPr>
                <a:defRPr/>
              </a:pPr>
              <a:t>2/7/2012</a:t>
            </a:fld>
            <a:endParaRPr lang="en-US" dirty="0"/>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a:lvl1pPr>
          </a:lstStyle>
          <a:p>
            <a:pPr>
              <a:defRPr/>
            </a:pPr>
            <a:fld id="{5E3C5540-936A-4236-9978-4E854676C021}" type="slidenum">
              <a:rPr lang="en-US"/>
              <a:pPr>
                <a:defRPr/>
              </a:pPr>
              <a:t>‹#›</a:t>
            </a:fld>
            <a:endParaRPr lang="en-US" dirty="0"/>
          </a:p>
        </p:txBody>
      </p:sp>
    </p:spTree>
    <p:extLst>
      <p:ext uri="{BB962C8B-B14F-4D97-AF65-F5344CB8AC3E}">
        <p14:creationId xmlns:p14="http://schemas.microsoft.com/office/powerpoint/2010/main" val="260708401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5132E0E6-1910-4252-B087-32A9D9EC32E8}" type="datetime1">
              <a:rPr lang="en-US"/>
              <a:pPr>
                <a:defRPr/>
              </a:pPr>
              <a:t>2/7/2012</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FF14A6A-4C05-40C1-9D08-B1063AC1F7B1}" type="slidenum">
              <a:rPr lang="en-US"/>
              <a:pPr>
                <a:defRPr/>
              </a:pPr>
              <a:t>‹#›</a:t>
            </a:fld>
            <a:endParaRPr lang="en-US"/>
          </a:p>
        </p:txBody>
      </p:sp>
    </p:spTree>
    <p:extLst>
      <p:ext uri="{BB962C8B-B14F-4D97-AF65-F5344CB8AC3E}">
        <p14:creationId xmlns:p14="http://schemas.microsoft.com/office/powerpoint/2010/main" val="2950555758"/>
      </p:ext>
    </p:extLst>
  </p:cSld>
  <p:clrMapOvr>
    <a:masterClrMapping/>
  </p:clrMapOvr>
  <p:transition>
    <p:checke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78E2-1629-45DD-BE17-56C43AD29276}" type="slidenum">
              <a:rPr lang="en-US"/>
              <a:pPr>
                <a:defRPr/>
              </a:pPr>
              <a:t>‹#›</a:t>
            </a:fld>
            <a:endParaRPr lang="en-US"/>
          </a:p>
        </p:txBody>
      </p:sp>
    </p:spTree>
    <p:extLst>
      <p:ext uri="{BB962C8B-B14F-4D97-AF65-F5344CB8AC3E}">
        <p14:creationId xmlns:p14="http://schemas.microsoft.com/office/powerpoint/2010/main" val="2939628458"/>
      </p:ext>
    </p:extLst>
  </p:cSld>
  <p:clrMapOvr>
    <a:masterClrMapping/>
  </p:clrMapOvr>
  <p:transition spd="slow">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0166E2-A926-4D93-9479-939877F77822}" type="slidenum">
              <a:rPr lang="en-US"/>
              <a:pPr>
                <a:defRPr/>
              </a:pPr>
              <a:t>‹#›</a:t>
            </a:fld>
            <a:endParaRPr lang="en-US"/>
          </a:p>
        </p:txBody>
      </p:sp>
    </p:spTree>
    <p:extLst>
      <p:ext uri="{BB962C8B-B14F-4D97-AF65-F5344CB8AC3E}">
        <p14:creationId xmlns:p14="http://schemas.microsoft.com/office/powerpoint/2010/main" val="3755937610"/>
      </p:ext>
    </p:extLst>
  </p:cSld>
  <p:clrMapOvr>
    <a:masterClrMapping/>
  </p:clrMapOvr>
  <p:transition spd="slow">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B39E5-9783-4183-BA4C-C74A198E921F}" type="slidenum">
              <a:rPr lang="en-US"/>
              <a:pPr>
                <a:defRPr/>
              </a:pPr>
              <a:t>‹#›</a:t>
            </a:fld>
            <a:endParaRPr lang="en-US"/>
          </a:p>
        </p:txBody>
      </p:sp>
    </p:spTree>
    <p:extLst>
      <p:ext uri="{BB962C8B-B14F-4D97-AF65-F5344CB8AC3E}">
        <p14:creationId xmlns:p14="http://schemas.microsoft.com/office/powerpoint/2010/main" val="1918891823"/>
      </p:ext>
    </p:extLst>
  </p:cSld>
  <p:clrMapOvr>
    <a:masterClrMapping/>
  </p:clrMapOvr>
  <p:transition spd="slow">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F589ED-C6B3-4905-87F3-943D076C1C0E}" type="slidenum">
              <a:rPr lang="en-US"/>
              <a:pPr>
                <a:defRPr/>
              </a:pPr>
              <a:t>‹#›</a:t>
            </a:fld>
            <a:endParaRPr lang="en-US"/>
          </a:p>
        </p:txBody>
      </p:sp>
    </p:spTree>
    <p:extLst>
      <p:ext uri="{BB962C8B-B14F-4D97-AF65-F5344CB8AC3E}">
        <p14:creationId xmlns:p14="http://schemas.microsoft.com/office/powerpoint/2010/main" val="2122889136"/>
      </p:ext>
    </p:extLst>
  </p:cSld>
  <p:clrMapOvr>
    <a:masterClrMapping/>
  </p:clrMapOvr>
  <p:transition spd="slow">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875855-83A4-4E8D-9B27-37EBD328FFA2}" type="slidenum">
              <a:rPr lang="en-US"/>
              <a:pPr>
                <a:defRPr/>
              </a:pPr>
              <a:t>‹#›</a:t>
            </a:fld>
            <a:endParaRPr lang="en-US"/>
          </a:p>
        </p:txBody>
      </p:sp>
    </p:spTree>
    <p:extLst>
      <p:ext uri="{BB962C8B-B14F-4D97-AF65-F5344CB8AC3E}">
        <p14:creationId xmlns:p14="http://schemas.microsoft.com/office/powerpoint/2010/main" val="2291131900"/>
      </p:ext>
    </p:extLst>
  </p:cSld>
  <p:clrMapOvr>
    <a:masterClrMapping/>
  </p:clrMapOvr>
  <p:transition spd="slow">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860E4C-EAD5-44AB-B291-960A48C7C3F5}" type="slidenum">
              <a:rPr lang="en-US"/>
              <a:pPr>
                <a:defRPr/>
              </a:pPr>
              <a:t>‹#›</a:t>
            </a:fld>
            <a:endParaRPr lang="en-US"/>
          </a:p>
        </p:txBody>
      </p:sp>
    </p:spTree>
    <p:extLst>
      <p:ext uri="{BB962C8B-B14F-4D97-AF65-F5344CB8AC3E}">
        <p14:creationId xmlns:p14="http://schemas.microsoft.com/office/powerpoint/2010/main" val="1324884391"/>
      </p:ext>
    </p:extLst>
  </p:cSld>
  <p:clrMapOvr>
    <a:masterClrMapping/>
  </p:clrMapOvr>
  <p:transition spd="slow">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A43A4F-20E1-4282-914A-70C505F4AB97}" type="slidenum">
              <a:rPr lang="en-US"/>
              <a:pPr>
                <a:defRPr/>
              </a:pPr>
              <a:t>‹#›</a:t>
            </a:fld>
            <a:endParaRPr lang="en-US"/>
          </a:p>
        </p:txBody>
      </p:sp>
    </p:spTree>
    <p:extLst>
      <p:ext uri="{BB962C8B-B14F-4D97-AF65-F5344CB8AC3E}">
        <p14:creationId xmlns:p14="http://schemas.microsoft.com/office/powerpoint/2010/main" val="2230467397"/>
      </p:ext>
    </p:extLst>
  </p:cSld>
  <p:clrMapOvr>
    <a:masterClrMapping/>
  </p:clrMapOvr>
  <p:transition spd="slow">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1686D2-EC15-4CFD-9C21-853A132FEB9F}" type="slidenum">
              <a:rPr lang="en-US"/>
              <a:pPr>
                <a:defRPr/>
              </a:pPr>
              <a:t>‹#›</a:t>
            </a:fld>
            <a:endParaRPr lang="en-US"/>
          </a:p>
        </p:txBody>
      </p:sp>
    </p:spTree>
    <p:extLst>
      <p:ext uri="{BB962C8B-B14F-4D97-AF65-F5344CB8AC3E}">
        <p14:creationId xmlns:p14="http://schemas.microsoft.com/office/powerpoint/2010/main" val="1655337289"/>
      </p:ext>
    </p:extLst>
  </p:cSld>
  <p:clrMapOvr>
    <a:masterClrMapping/>
  </p:clrMapOvr>
  <p:transition spd="slow">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A9B0A-719D-480A-8CA8-D1BC08CCA623}" type="slidenum">
              <a:rPr lang="en-US"/>
              <a:pPr>
                <a:defRPr/>
              </a:pPr>
              <a:t>‹#›</a:t>
            </a:fld>
            <a:endParaRPr lang="en-US"/>
          </a:p>
        </p:txBody>
      </p:sp>
    </p:spTree>
    <p:extLst>
      <p:ext uri="{BB962C8B-B14F-4D97-AF65-F5344CB8AC3E}">
        <p14:creationId xmlns:p14="http://schemas.microsoft.com/office/powerpoint/2010/main" val="30353662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7A16D6F3-7D67-4115-A862-06094E73D991}"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009AC49B-CC40-42F5-AF0C-89FA08F20D21}" type="slidenum">
              <a:rPr lang="en-US"/>
              <a:pPr>
                <a:defRPr/>
              </a:pPr>
              <a:t>‹#›</a:t>
            </a:fld>
            <a:endParaRPr lang="en-US" dirty="0"/>
          </a:p>
        </p:txBody>
      </p:sp>
    </p:spTree>
    <p:extLst>
      <p:ext uri="{BB962C8B-B14F-4D97-AF65-F5344CB8AC3E}">
        <p14:creationId xmlns:p14="http://schemas.microsoft.com/office/powerpoint/2010/main" val="25623876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3A79F-DD78-43DC-AB95-8C6B4BB1E403}" type="slidenum">
              <a:rPr lang="en-US"/>
              <a:pPr>
                <a:defRPr/>
              </a:pPr>
              <a:t>‹#›</a:t>
            </a:fld>
            <a:endParaRPr lang="en-US"/>
          </a:p>
        </p:txBody>
      </p:sp>
    </p:spTree>
    <p:extLst>
      <p:ext uri="{BB962C8B-B14F-4D97-AF65-F5344CB8AC3E}">
        <p14:creationId xmlns:p14="http://schemas.microsoft.com/office/powerpoint/2010/main" val="3946242744"/>
      </p:ext>
    </p:extLst>
  </p:cSld>
  <p:clrMapOvr>
    <a:masterClrMapping/>
  </p:clrMapOvr>
  <p:transition spd="slow">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5E6A0-7892-4CB7-A201-99CCADBE828D}" type="slidenum">
              <a:rPr lang="en-US"/>
              <a:pPr>
                <a:defRPr/>
              </a:pPr>
              <a:t>‹#›</a:t>
            </a:fld>
            <a:endParaRPr lang="en-US"/>
          </a:p>
        </p:txBody>
      </p:sp>
    </p:spTree>
    <p:extLst>
      <p:ext uri="{BB962C8B-B14F-4D97-AF65-F5344CB8AC3E}">
        <p14:creationId xmlns:p14="http://schemas.microsoft.com/office/powerpoint/2010/main" val="2883914280"/>
      </p:ext>
    </p:extLst>
  </p:cSld>
  <p:clrMapOvr>
    <a:masterClrMapping/>
  </p:clrMapOvr>
  <p:transition spd="slow">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3810000" cy="44196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4A3453-9E9E-40D9-8727-FFF158E59CBD}" type="slidenum">
              <a:rPr lang="en-US"/>
              <a:pPr>
                <a:defRPr/>
              </a:pPr>
              <a:t>‹#›</a:t>
            </a:fld>
            <a:endParaRPr lang="en-US"/>
          </a:p>
        </p:txBody>
      </p:sp>
    </p:spTree>
    <p:extLst>
      <p:ext uri="{BB962C8B-B14F-4D97-AF65-F5344CB8AC3E}">
        <p14:creationId xmlns:p14="http://schemas.microsoft.com/office/powerpoint/2010/main" val="4034384499"/>
      </p:ext>
    </p:extLst>
  </p:cSld>
  <p:clrMapOvr>
    <a:masterClrMapping/>
  </p:clrMapOvr>
  <p:transition spd="slow">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1071E9-81A7-41C0-88A0-789EC3F25942}" type="datetime1">
              <a:rPr lang="en-US">
                <a:solidFill>
                  <a:srgbClr val="000000"/>
                </a:solidFill>
              </a:rPr>
              <a:pPr>
                <a:defRPr/>
              </a:pPr>
              <a:t>2/7/2012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28422-0334-438A-9299-5880C4EBF2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821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23B7DE-DF8D-49B8-9E99-18E285B5C9FF}" type="datetime1">
              <a:rPr lang="en-US">
                <a:solidFill>
                  <a:srgbClr val="000000"/>
                </a:solidFill>
              </a:rPr>
              <a:pPr>
                <a:defRPr/>
              </a:pPr>
              <a:t>2/7/2012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E2250-ED49-4EE7-8AEE-33427C354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671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6FE5509-87EB-4878-B759-E9741167868A}" type="datetime1">
              <a:rPr lang="en-US">
                <a:solidFill>
                  <a:srgbClr val="000000"/>
                </a:solidFill>
              </a:rPr>
              <a:pPr>
                <a:defRPr/>
              </a:pPr>
              <a:t>2/7/2012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57E0D-2CE4-4D1B-A9A4-7439476BBE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9535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55312A-AD01-4093-95D3-E05BFF51CD67}" type="datetime1">
              <a:rPr lang="en-US">
                <a:solidFill>
                  <a:srgbClr val="000000"/>
                </a:solidFill>
              </a:rPr>
              <a:pPr>
                <a:defRPr/>
              </a:pPr>
              <a:t>2/7/2012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839885-8326-431E-AC0B-7EB8288D3F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635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2235EC1-2CEF-4DB3-BCD5-B9F1D472F75F}" type="datetime1">
              <a:rPr lang="en-US">
                <a:solidFill>
                  <a:srgbClr val="000000"/>
                </a:solidFill>
              </a:rPr>
              <a:pPr>
                <a:defRPr/>
              </a:pPr>
              <a:t>2/7/2012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61706-1938-4D6C-A1ED-CE1355597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61059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DE942FD-6225-4876-AC31-AC6B363E1EE4}" type="datetime1">
              <a:rPr lang="en-US">
                <a:solidFill>
                  <a:srgbClr val="000000"/>
                </a:solidFill>
              </a:rPr>
              <a:pPr>
                <a:defRPr/>
              </a:pPr>
              <a:t>2/7/2012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9002C5-3D6F-4D70-80A1-A11577AEC4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757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990783-0064-4FD9-A902-AF9A6794C037}" type="datetime1">
              <a:rPr lang="en-US">
                <a:solidFill>
                  <a:srgbClr val="000000"/>
                </a:solidFill>
              </a:rPr>
              <a:pPr>
                <a:defRPr/>
              </a:pPr>
              <a:t>2/7/2012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848490-AED5-4020-B2C0-D09028B99C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84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vl1pPr>
          </a:lstStyle>
          <a:p>
            <a:pPr>
              <a:defRPr/>
            </a:pPr>
            <a:fld id="{8C0F8052-4230-413B-8841-1BE658B6374F}" type="datetime1">
              <a:rPr lang="en-US"/>
              <a:pPr>
                <a:defRPr/>
              </a:pPr>
              <a:t>2/7/2012</a:t>
            </a:fld>
            <a:endParaRPr lang="en-US" dirty="0"/>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vl1pPr>
          </a:lstStyle>
          <a:p>
            <a:pPr>
              <a:defRPr/>
            </a:pPr>
            <a:fld id="{462B1AC8-4768-4F9C-B0EA-CE4C01848134}" type="slidenum">
              <a:rPr lang="en-US"/>
              <a:pPr>
                <a:defRPr/>
              </a:pPr>
              <a:t>‹#›</a:t>
            </a:fld>
            <a:endParaRPr lang="en-US" dirty="0"/>
          </a:p>
        </p:txBody>
      </p:sp>
    </p:spTree>
    <p:extLst>
      <p:ext uri="{BB962C8B-B14F-4D97-AF65-F5344CB8AC3E}">
        <p14:creationId xmlns:p14="http://schemas.microsoft.com/office/powerpoint/2010/main" val="224562873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936241-CED1-417E-ACFC-45BE53982740}" type="datetime1">
              <a:rPr lang="en-US">
                <a:solidFill>
                  <a:srgbClr val="000000"/>
                </a:solidFill>
              </a:rPr>
              <a:pPr>
                <a:defRPr/>
              </a:pPr>
              <a:t>2/7/2012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7CE525-7269-4EDB-B65A-AEE4D66F4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215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69187E9-D053-4A80-BF35-B01BBD6405EF}" type="datetime1">
              <a:rPr lang="en-US">
                <a:solidFill>
                  <a:srgbClr val="000000"/>
                </a:solidFill>
              </a:rPr>
              <a:pPr>
                <a:defRPr/>
              </a:pPr>
              <a:t>2/7/2012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653D4-3534-40AA-9BF9-44A35E3C1D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939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E5BD8-EA03-4F7A-997E-5C6B73CA03E7}" type="datetime1">
              <a:rPr lang="en-US">
                <a:solidFill>
                  <a:srgbClr val="000000"/>
                </a:solidFill>
              </a:rPr>
              <a:pPr>
                <a:defRPr/>
              </a:pPr>
              <a:t>2/7/2012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DDEE3-9FBD-407A-A1F5-EC8BCED861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0581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754E36-4581-461C-9226-54B5C0BA6AD7}" type="datetime1">
              <a:rPr lang="en-US">
                <a:solidFill>
                  <a:srgbClr val="000000"/>
                </a:solidFill>
              </a:rPr>
              <a:pPr>
                <a:defRPr/>
              </a:pPr>
              <a:t>2/7/2012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753E67-A37F-4B08-8E1C-7B0F2E1A9E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016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6.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eaLnBrk="1" hangingPunct="1">
              <a:defRPr sz="1200" b="0" i="0">
                <a:solidFill>
                  <a:srgbClr val="273C56"/>
                </a:solidFill>
                <a:latin typeface="+mn-lt"/>
                <a:cs typeface="+mn-cs"/>
              </a:defRPr>
            </a:lvl1pPr>
          </a:lstStyle>
          <a:p>
            <a:pPr>
              <a:defRPr/>
            </a:pPr>
            <a:fld id="{DB98006A-F572-4A8F-85F1-256378C41845}" type="datetime1">
              <a:rPr lang="en-US"/>
              <a:pPr>
                <a:defRPr/>
              </a:pPr>
              <a:t>2/7/2012</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i="0">
                <a:solidFill>
                  <a:srgbClr val="273C56"/>
                </a:solidFill>
                <a:latin typeface="+mn-lt"/>
                <a:cs typeface="+mn-cs"/>
              </a:defRPr>
            </a:lvl1pPr>
          </a:lstStyle>
          <a:p>
            <a:pPr>
              <a:defRPr/>
            </a:pPr>
            <a:endParaRPr lang="en-US"/>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eaLnBrk="1" hangingPunct="1">
              <a:defRPr sz="1200" b="0" i="0">
                <a:solidFill>
                  <a:srgbClr val="273C56"/>
                </a:solidFill>
                <a:latin typeface="+mn-lt"/>
                <a:cs typeface="+mn-cs"/>
              </a:defRPr>
            </a:lvl1pPr>
          </a:lstStyle>
          <a:p>
            <a:pPr>
              <a:defRPr/>
            </a:pPr>
            <a:fld id="{C36A542A-B85F-405E-906A-8AD8FA35B6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eaLnBrk="1" hangingPunct="1">
              <a:defRPr sz="1200" b="0" i="0">
                <a:solidFill>
                  <a:srgbClr val="273C56"/>
                </a:solidFill>
                <a:latin typeface="+mn-lt"/>
                <a:cs typeface="+mn-cs"/>
              </a:defRPr>
            </a:lvl1pPr>
          </a:lstStyle>
          <a:p>
            <a:pPr>
              <a:defRPr/>
            </a:pPr>
            <a:fld id="{E49C10FA-246F-4661-9929-375A68D5BACF}" type="datetime1">
              <a:rPr lang="en-US"/>
              <a:pPr>
                <a:defRPr/>
              </a:pPr>
              <a:t>2/7/2012</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i="0">
                <a:solidFill>
                  <a:srgbClr val="273C56"/>
                </a:solidFill>
                <a:latin typeface="+mn-lt"/>
                <a:cs typeface="+mn-cs"/>
              </a:defRPr>
            </a:lvl1pPr>
          </a:lstStyle>
          <a:p>
            <a:pPr>
              <a:defRPr/>
            </a:pPr>
            <a:endParaRPr lang="en-US"/>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eaLnBrk="1" hangingPunct="1">
              <a:defRPr sz="1200" b="0" i="0">
                <a:solidFill>
                  <a:srgbClr val="273C56"/>
                </a:solidFill>
                <a:latin typeface="+mn-lt"/>
                <a:cs typeface="+mn-cs"/>
              </a:defRPr>
            </a:lvl1pPr>
          </a:lstStyle>
          <a:p>
            <a:pPr>
              <a:defRPr/>
            </a:pPr>
            <a:fld id="{A5B34B7E-88E8-4122-8B0A-0DE7732EBA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0F63502-244F-44DD-BFC6-120C3C24CD49}" type="datetimeFigureOut">
              <a:rPr lang="en-US" b="0" smtClean="0">
                <a:solidFill>
                  <a:prstClr val="black">
                    <a:tint val="75000"/>
                  </a:prstClr>
                </a:solidFill>
                <a:latin typeface="Calibri"/>
              </a:rPr>
              <a:pPr eaLnBrk="1" fontAlgn="auto" hangingPunct="1">
                <a:spcBef>
                  <a:spcPts val="0"/>
                </a:spcBef>
                <a:spcAft>
                  <a:spcPts val="0"/>
                </a:spcAft>
              </a:pPr>
              <a:t>2/7/2012</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808F5F-9F74-42DF-9709-9F7E251BDF4D}"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655816646"/>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eaLnBrk="1" hangingPunct="1">
              <a:defRPr/>
            </a:pPr>
            <a:fld id="{8F633F05-71A6-41DE-B45F-CEFD23C8BE71}" type="datetime1">
              <a:rPr lang="en-US"/>
              <a:pPr eaLnBrk="1" hangingPunct="1">
                <a:defRPr/>
              </a:pPr>
              <a:t>2/7/2012</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eaLnBrk="1" hangingPunct="1">
              <a:defRPr/>
            </a:pPr>
            <a:endParaRPr lang="en-US"/>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eaLnBrk="1" hangingPunct="1">
              <a:defRPr/>
            </a:pPr>
            <a:fld id="{7DEF4774-1E2A-4AAA-AA25-B9F1EEDE2B32}" type="slidenum">
              <a:rPr lang="en-US"/>
              <a:pPr eaLnBrk="1" hangingPunct="1">
                <a:defRPr/>
              </a:pPr>
              <a:t>‹#›</a:t>
            </a:fld>
            <a:endParaRPr lang="en-US" dirty="0"/>
          </a:p>
        </p:txBody>
      </p:sp>
    </p:spTree>
    <p:extLst>
      <p:ext uri="{BB962C8B-B14F-4D97-AF65-F5344CB8AC3E}">
        <p14:creationId xmlns:p14="http://schemas.microsoft.com/office/powerpoint/2010/main" val="307348946"/>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eaLnBrk="1" hangingPunct="1"/>
            <a:fld id="{38143FDC-2202-43AD-89B5-285C0788203E}" type="datetime1">
              <a:rPr lang="en-US">
                <a:solidFill>
                  <a:srgbClr val="273C56"/>
                </a:solidFill>
              </a:rPr>
              <a:pPr eaLnBrk="1" hangingPunct="1"/>
              <a:t>2/7/2012</a:t>
            </a:fld>
            <a:endParaRPr lang="en-US">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eaLnBrk="1" hangingPunct="1"/>
            <a:endParaRPr lang="en-US">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eaLnBrk="1" hangingPunct="1"/>
            <a:fld id="{89456CCF-00A8-4AB1-B82B-F63840E40576}" type="slidenum">
              <a:rPr lang="en-US">
                <a:solidFill>
                  <a:srgbClr val="273C56"/>
                </a:solidFill>
              </a:rPr>
              <a:pPr eaLnBrk="1" hangingPunct="1"/>
              <a:t>‹#›</a:t>
            </a:fld>
            <a:endParaRPr lang="en-US">
              <a:solidFill>
                <a:srgbClr val="273C56"/>
              </a:solidFill>
            </a:endParaRPr>
          </a:p>
        </p:txBody>
      </p:sp>
    </p:spTree>
    <p:extLst>
      <p:ext uri="{BB962C8B-B14F-4D97-AF65-F5344CB8AC3E}">
        <p14:creationId xmlns:p14="http://schemas.microsoft.com/office/powerpoint/2010/main" val="395029760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1676400" y="2286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0036" name="Rectangle 1028"/>
          <p:cNvSpPr>
            <a:spLocks noGrp="1" noChangeArrowheads="1"/>
          </p:cNvSpPr>
          <p:nvPr>
            <p:ph type="dt" sz="half" idx="2"/>
          </p:nvPr>
        </p:nvSpPr>
        <p:spPr bwMode="auto">
          <a:xfrm>
            <a:off x="152400" y="6324600"/>
            <a:ext cx="1905000" cy="457200"/>
          </a:xfrm>
          <a:prstGeom prst="rect">
            <a:avLst/>
          </a:prstGeom>
          <a:noFill/>
          <a:ln>
            <a:noFill/>
          </a:ln>
          <a:effectLst/>
          <a:extLst/>
        </p:spPr>
        <p:txBody>
          <a:bodyPr vert="horz" wrap="square" lIns="91440" tIns="45720" rIns="91440" bIns="9144" numCol="1" anchor="b" anchorCtr="0" compatLnSpc="1">
            <a:prstTxWarp prst="textNoShape">
              <a:avLst/>
            </a:prstTxWarp>
          </a:bodyPr>
          <a:lstStyle>
            <a:lvl1pPr>
              <a:defRPr sz="1200" b="0">
                <a:solidFill>
                  <a:srgbClr val="273C56"/>
                </a:solidFill>
                <a:latin typeface="Helvetica" pitchFamily="34" charset="0"/>
              </a:defRPr>
            </a:lvl1pPr>
          </a:lstStyle>
          <a:p>
            <a:pPr eaLnBrk="1" hangingPunct="1">
              <a:defRPr/>
            </a:pPr>
            <a:fld id="{2F3CFE1F-EB7C-4300-82D5-FBD130FFE921}" type="datetime1">
              <a:rPr lang="en-US"/>
              <a:pPr eaLnBrk="1" hangingPunct="1">
                <a:defRPr/>
              </a:pPr>
              <a:t>2/7/2012</a:t>
            </a:fld>
            <a:endParaRPr lang="en-US"/>
          </a:p>
        </p:txBody>
      </p:sp>
      <p:sp>
        <p:nvSpPr>
          <p:cNvPr id="300037" name="Rectangle 1029"/>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b="0">
                <a:solidFill>
                  <a:srgbClr val="273C56"/>
                </a:solidFill>
                <a:latin typeface="Helvetica" pitchFamily="34" charset="0"/>
              </a:defRPr>
            </a:lvl1pPr>
          </a:lstStyle>
          <a:p>
            <a:pPr eaLnBrk="1" hangingPunct="1">
              <a:defRPr/>
            </a:pPr>
            <a:endParaRPr lang="en-US"/>
          </a:p>
        </p:txBody>
      </p:sp>
      <p:sp>
        <p:nvSpPr>
          <p:cNvPr id="300038" name="Rectangle 1030"/>
          <p:cNvSpPr>
            <a:spLocks noGrp="1" noChangeArrowheads="1"/>
          </p:cNvSpPr>
          <p:nvPr>
            <p:ph type="sldNum" sz="quarter" idx="4"/>
          </p:nvPr>
        </p:nvSpPr>
        <p:spPr bwMode="auto">
          <a:xfrm>
            <a:off x="7086600" y="6324600"/>
            <a:ext cx="1905000" cy="457200"/>
          </a:xfrm>
          <a:prstGeom prst="rect">
            <a:avLst/>
          </a:prstGeom>
          <a:noFill/>
          <a:ln>
            <a:noFill/>
          </a:ln>
          <a:effectLst/>
          <a:extLst/>
        </p:spPr>
        <p:txBody>
          <a:bodyPr vert="horz" wrap="square" lIns="91440" tIns="45720" rIns="91440" bIns="9144" numCol="1" anchor="b" anchorCtr="0" compatLnSpc="1">
            <a:prstTxWarp prst="textNoShape">
              <a:avLst/>
            </a:prstTxWarp>
          </a:bodyPr>
          <a:lstStyle>
            <a:lvl1pPr algn="r">
              <a:defRPr sz="1200" b="0">
                <a:solidFill>
                  <a:srgbClr val="273C56"/>
                </a:solidFill>
                <a:latin typeface="+mn-lt"/>
              </a:defRPr>
            </a:lvl1pPr>
          </a:lstStyle>
          <a:p>
            <a:pPr eaLnBrk="1" hangingPunct="1">
              <a:defRPr/>
            </a:pPr>
            <a:fld id="{C903A4D6-3E04-457D-BB7E-6213C924995E}" type="slidenum">
              <a:rPr lang="en-US"/>
              <a:pPr eaLnBrk="1" hangingPunct="1">
                <a:defRPr/>
              </a:pPr>
              <a:t>‹#›</a:t>
            </a:fld>
            <a:endParaRPr lang="en-US"/>
          </a:p>
        </p:txBody>
      </p:sp>
    </p:spTree>
    <p:extLst>
      <p:ext uri="{BB962C8B-B14F-4D97-AF65-F5344CB8AC3E}">
        <p14:creationId xmlns:p14="http://schemas.microsoft.com/office/powerpoint/2010/main" val="410953856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p:transition>
    <p:checker dir="vert"/>
  </p:transition>
  <p:hf hdr="0" ftr="0" dt="0"/>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Helvetica" pitchFamily="34" charset="0"/>
        </a:defRPr>
      </a:lvl2pPr>
      <a:lvl3pPr algn="l" rtl="0" eaLnBrk="0" fontAlgn="base" hangingPunct="0">
        <a:spcBef>
          <a:spcPct val="0"/>
        </a:spcBef>
        <a:spcAft>
          <a:spcPct val="0"/>
        </a:spcAft>
        <a:defRPr sz="3800">
          <a:solidFill>
            <a:schemeClr val="bg1"/>
          </a:solidFill>
          <a:latin typeface="Helvetica" pitchFamily="34" charset="0"/>
        </a:defRPr>
      </a:lvl3pPr>
      <a:lvl4pPr algn="l" rtl="0" eaLnBrk="0" fontAlgn="base" hangingPunct="0">
        <a:spcBef>
          <a:spcPct val="0"/>
        </a:spcBef>
        <a:spcAft>
          <a:spcPct val="0"/>
        </a:spcAft>
        <a:defRPr sz="3800">
          <a:solidFill>
            <a:schemeClr val="bg1"/>
          </a:solidFill>
          <a:latin typeface="Helvetica" pitchFamily="34" charset="0"/>
        </a:defRPr>
      </a:lvl4pPr>
      <a:lvl5pPr algn="l" rtl="0" eaLnBrk="0" fontAlgn="base" hangingPunct="0">
        <a:spcBef>
          <a:spcPct val="0"/>
        </a:spcBef>
        <a:spcAft>
          <a:spcPct val="0"/>
        </a:spcAft>
        <a:defRPr sz="3800">
          <a:solidFill>
            <a:schemeClr val="bg1"/>
          </a:solidFill>
          <a:latin typeface="Helvetica" pitchFamily="34" charset="0"/>
        </a:defRPr>
      </a:lvl5pPr>
      <a:lvl6pPr marL="457200" algn="l" rtl="0" eaLnBrk="1" fontAlgn="base" hangingPunct="1">
        <a:spcBef>
          <a:spcPct val="0"/>
        </a:spcBef>
        <a:spcAft>
          <a:spcPct val="0"/>
        </a:spcAft>
        <a:defRPr sz="3800">
          <a:solidFill>
            <a:schemeClr val="bg1"/>
          </a:solidFill>
          <a:latin typeface="Helvetica" pitchFamily="34" charset="0"/>
        </a:defRPr>
      </a:lvl6pPr>
      <a:lvl7pPr marL="914400" algn="l" rtl="0" eaLnBrk="1" fontAlgn="base" hangingPunct="1">
        <a:spcBef>
          <a:spcPct val="0"/>
        </a:spcBef>
        <a:spcAft>
          <a:spcPct val="0"/>
        </a:spcAft>
        <a:defRPr sz="3800">
          <a:solidFill>
            <a:schemeClr val="bg1"/>
          </a:solidFill>
          <a:latin typeface="Helvetica" pitchFamily="34" charset="0"/>
        </a:defRPr>
      </a:lvl7pPr>
      <a:lvl8pPr marL="1371600" algn="l" rtl="0" eaLnBrk="1" fontAlgn="base" hangingPunct="1">
        <a:spcBef>
          <a:spcPct val="0"/>
        </a:spcBef>
        <a:spcAft>
          <a:spcPct val="0"/>
        </a:spcAft>
        <a:defRPr sz="3800">
          <a:solidFill>
            <a:schemeClr val="bg1"/>
          </a:solidFill>
          <a:latin typeface="Helvetica" pitchFamily="34" charset="0"/>
        </a:defRPr>
      </a:lvl8pPr>
      <a:lvl9pPr marL="1828800" algn="l" rtl="0" eaLnBrk="1" fontAlgn="base" hangingPunct="1">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0"/>
        </a:spcAft>
        <a:buChar char="–"/>
        <a:defRPr sz="2800">
          <a:solidFill>
            <a:srgbClr val="273C56"/>
          </a:solidFill>
          <a:latin typeface="+mn-lt"/>
        </a:defRPr>
      </a:lvl2pPr>
      <a:lvl3pPr marL="1143000" indent="-228600" algn="l" rtl="0" eaLnBrk="0" fontAlgn="base" hangingPunct="0">
        <a:spcBef>
          <a:spcPct val="20000"/>
        </a:spcBef>
        <a:spcAft>
          <a:spcPct val="0"/>
        </a:spcAft>
        <a:buChar char="•"/>
        <a:defRPr sz="2400">
          <a:solidFill>
            <a:srgbClr val="273C56"/>
          </a:solidFill>
          <a:latin typeface="+mn-lt"/>
        </a:defRPr>
      </a:lvl3pPr>
      <a:lvl4pPr marL="1600200" indent="-228600" algn="l" rtl="0" eaLnBrk="0" fontAlgn="base" hangingPunct="0">
        <a:spcBef>
          <a:spcPct val="20000"/>
        </a:spcBef>
        <a:spcAft>
          <a:spcPct val="0"/>
        </a:spcAft>
        <a:buChar char="–"/>
        <a:defRPr sz="2000">
          <a:solidFill>
            <a:srgbClr val="273C56"/>
          </a:solidFill>
          <a:latin typeface="+mn-lt"/>
        </a:defRPr>
      </a:lvl4pPr>
      <a:lvl5pPr marL="2057400" indent="-228600" algn="l" rtl="0" eaLnBrk="0" fontAlgn="base" hangingPunct="0">
        <a:spcBef>
          <a:spcPct val="20000"/>
        </a:spcBef>
        <a:spcAft>
          <a:spcPct val="0"/>
        </a:spcAft>
        <a:buChar char="»"/>
        <a:defRPr sz="2000">
          <a:solidFill>
            <a:srgbClr val="273C56"/>
          </a:solidFill>
          <a:latin typeface="+mn-lt"/>
        </a:defRPr>
      </a:lvl5pPr>
      <a:lvl6pPr marL="2514600" indent="-228600" algn="l" rtl="0" eaLnBrk="1" fontAlgn="base" hangingPunct="1">
        <a:spcBef>
          <a:spcPct val="20000"/>
        </a:spcBef>
        <a:spcAft>
          <a:spcPct val="0"/>
        </a:spcAft>
        <a:buChar char="»"/>
        <a:defRPr sz="2000">
          <a:solidFill>
            <a:srgbClr val="273C56"/>
          </a:solidFill>
          <a:latin typeface="+mn-lt"/>
        </a:defRPr>
      </a:lvl6pPr>
      <a:lvl7pPr marL="2971800" indent="-228600" algn="l" rtl="0" eaLnBrk="1" fontAlgn="base" hangingPunct="1">
        <a:spcBef>
          <a:spcPct val="20000"/>
        </a:spcBef>
        <a:spcAft>
          <a:spcPct val="0"/>
        </a:spcAft>
        <a:buChar char="»"/>
        <a:defRPr sz="2000">
          <a:solidFill>
            <a:srgbClr val="273C56"/>
          </a:solidFill>
          <a:latin typeface="+mn-lt"/>
        </a:defRPr>
      </a:lvl7pPr>
      <a:lvl8pPr marL="3429000" indent="-228600" algn="l" rtl="0" eaLnBrk="1" fontAlgn="base" hangingPunct="1">
        <a:spcBef>
          <a:spcPct val="20000"/>
        </a:spcBef>
        <a:spcAft>
          <a:spcPct val="0"/>
        </a:spcAft>
        <a:buChar char="»"/>
        <a:defRPr sz="2000">
          <a:solidFill>
            <a:srgbClr val="273C56"/>
          </a:solidFill>
          <a:latin typeface="+mn-lt"/>
        </a:defRPr>
      </a:lvl8pPr>
      <a:lvl9pPr marL="3886200" indent="-228600" algn="l" rtl="0" eaLnBrk="1" fontAlgn="base" hangingPunct="1">
        <a:spcBef>
          <a:spcPct val="20000"/>
        </a:spcBef>
        <a:spcAft>
          <a:spcPct val="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1700"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eaLnBrk="1" hangingPunct="1">
              <a:defRPr sz="1200" b="0">
                <a:solidFill>
                  <a:srgbClr val="273C56"/>
                </a:solidFill>
                <a:latin typeface="+mn-lt"/>
              </a:defRPr>
            </a:lvl1pPr>
          </a:lstStyle>
          <a:p>
            <a:pPr>
              <a:defRPr/>
            </a:pPr>
            <a:endParaRPr lang="en-US"/>
          </a:p>
        </p:txBody>
      </p:sp>
      <p:sp>
        <p:nvSpPr>
          <p:cNvPr id="541701"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273C56"/>
                </a:solidFill>
                <a:latin typeface="+mn-lt"/>
              </a:defRPr>
            </a:lvl1pPr>
          </a:lstStyle>
          <a:p>
            <a:pPr>
              <a:defRPr/>
            </a:pPr>
            <a:endParaRPr lang="en-US"/>
          </a:p>
        </p:txBody>
      </p:sp>
      <p:sp>
        <p:nvSpPr>
          <p:cNvPr id="541702"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eaLnBrk="1" hangingPunct="1">
              <a:defRPr sz="1200" b="0">
                <a:solidFill>
                  <a:srgbClr val="273C56"/>
                </a:solidFill>
                <a:latin typeface="+mn-lt"/>
              </a:defRPr>
            </a:lvl1pPr>
          </a:lstStyle>
          <a:p>
            <a:pPr>
              <a:defRPr/>
            </a:pPr>
            <a:fld id="{C826120A-1233-4751-A0A3-71185967EE97}" type="slidenum">
              <a:rPr lang="en-US"/>
              <a:pPr>
                <a:defRPr/>
              </a:pPr>
              <a:t>‹#›</a:t>
            </a:fld>
            <a:endParaRPr lang="en-US"/>
          </a:p>
        </p:txBody>
      </p:sp>
    </p:spTree>
    <p:extLst>
      <p:ext uri="{BB962C8B-B14F-4D97-AF65-F5344CB8AC3E}">
        <p14:creationId xmlns:p14="http://schemas.microsoft.com/office/powerpoint/2010/main" val="1390122665"/>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Lst>
  <p:transition spd="slow">
    <p:fade thruBlk="1"/>
  </p:transition>
  <p:hf hdr="0" ftr="0" dt="0"/>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Helvetica" pitchFamily="34" charset="0"/>
        </a:defRPr>
      </a:lvl2pPr>
      <a:lvl3pPr algn="l" rtl="0" eaLnBrk="0" fontAlgn="base" hangingPunct="0">
        <a:spcBef>
          <a:spcPct val="0"/>
        </a:spcBef>
        <a:spcAft>
          <a:spcPct val="0"/>
        </a:spcAft>
        <a:defRPr sz="3800">
          <a:solidFill>
            <a:schemeClr val="bg1"/>
          </a:solidFill>
          <a:latin typeface="Helvetica" pitchFamily="34" charset="0"/>
        </a:defRPr>
      </a:lvl3pPr>
      <a:lvl4pPr algn="l" rtl="0" eaLnBrk="0" fontAlgn="base" hangingPunct="0">
        <a:spcBef>
          <a:spcPct val="0"/>
        </a:spcBef>
        <a:spcAft>
          <a:spcPct val="0"/>
        </a:spcAft>
        <a:defRPr sz="3800">
          <a:solidFill>
            <a:schemeClr val="bg1"/>
          </a:solidFill>
          <a:latin typeface="Helvetica" pitchFamily="34" charset="0"/>
        </a:defRPr>
      </a:lvl4pPr>
      <a:lvl5pPr algn="l" rtl="0" eaLnBrk="0" fontAlgn="base" hangingPunct="0">
        <a:spcBef>
          <a:spcPct val="0"/>
        </a:spcBef>
        <a:spcAft>
          <a:spcPct val="0"/>
        </a:spcAft>
        <a:defRPr sz="3800">
          <a:solidFill>
            <a:schemeClr val="bg1"/>
          </a:solidFill>
          <a:latin typeface="Helvetica" pitchFamily="34" charset="0"/>
        </a:defRPr>
      </a:lvl5pPr>
      <a:lvl6pPr marL="457200" algn="l" rtl="0" fontAlgn="base">
        <a:spcBef>
          <a:spcPct val="0"/>
        </a:spcBef>
        <a:spcAft>
          <a:spcPct val="0"/>
        </a:spcAft>
        <a:defRPr sz="3800">
          <a:solidFill>
            <a:schemeClr val="bg1"/>
          </a:solidFill>
          <a:latin typeface="Helvetica" pitchFamily="34" charset="0"/>
        </a:defRPr>
      </a:lvl6pPr>
      <a:lvl7pPr marL="914400" algn="l" rtl="0" fontAlgn="base">
        <a:spcBef>
          <a:spcPct val="0"/>
        </a:spcBef>
        <a:spcAft>
          <a:spcPct val="0"/>
        </a:spcAft>
        <a:defRPr sz="3800">
          <a:solidFill>
            <a:schemeClr val="bg1"/>
          </a:solidFill>
          <a:latin typeface="Helvetica" pitchFamily="34" charset="0"/>
        </a:defRPr>
      </a:lvl7pPr>
      <a:lvl8pPr marL="1371600" algn="l" rtl="0" fontAlgn="base">
        <a:spcBef>
          <a:spcPct val="0"/>
        </a:spcBef>
        <a:spcAft>
          <a:spcPct val="0"/>
        </a:spcAft>
        <a:defRPr sz="3800">
          <a:solidFill>
            <a:schemeClr val="bg1"/>
          </a:solidFill>
          <a:latin typeface="Helvetica" pitchFamily="34" charset="0"/>
        </a:defRPr>
      </a:lvl8pPr>
      <a:lvl9pPr marL="1828800" algn="l" rtl="0" fontAlgn="base">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2000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20000"/>
        </a:spcAft>
        <a:buChar char="–"/>
        <a:defRPr sz="2800">
          <a:solidFill>
            <a:srgbClr val="273C56"/>
          </a:solidFill>
          <a:latin typeface="+mn-lt"/>
        </a:defRPr>
      </a:lvl2pPr>
      <a:lvl3pPr marL="1143000" indent="-228600" algn="l" rtl="0" eaLnBrk="0" fontAlgn="base" hangingPunct="0">
        <a:spcBef>
          <a:spcPct val="20000"/>
        </a:spcBef>
        <a:spcAft>
          <a:spcPct val="20000"/>
        </a:spcAft>
        <a:buChar char="•"/>
        <a:defRPr sz="2400">
          <a:solidFill>
            <a:srgbClr val="273C56"/>
          </a:solidFill>
          <a:latin typeface="+mn-lt"/>
        </a:defRPr>
      </a:lvl3pPr>
      <a:lvl4pPr marL="1600200" indent="-228600" algn="l" rtl="0" eaLnBrk="0" fontAlgn="base" hangingPunct="0">
        <a:spcBef>
          <a:spcPct val="20000"/>
        </a:spcBef>
        <a:spcAft>
          <a:spcPct val="20000"/>
        </a:spcAft>
        <a:buChar char="–"/>
        <a:defRPr sz="2000">
          <a:solidFill>
            <a:srgbClr val="273C56"/>
          </a:solidFill>
          <a:latin typeface="+mn-lt"/>
        </a:defRPr>
      </a:lvl4pPr>
      <a:lvl5pPr marL="2057400" indent="-228600" algn="l" rtl="0" eaLnBrk="0" fontAlgn="base" hangingPunct="0">
        <a:spcBef>
          <a:spcPct val="20000"/>
        </a:spcBef>
        <a:spcAft>
          <a:spcPct val="20000"/>
        </a:spcAft>
        <a:buChar char="»"/>
        <a:defRPr sz="2000">
          <a:solidFill>
            <a:srgbClr val="273C56"/>
          </a:solidFill>
          <a:latin typeface="+mn-lt"/>
        </a:defRPr>
      </a:lvl5pPr>
      <a:lvl6pPr marL="2514600" indent="-228600" algn="l" rtl="0" fontAlgn="base">
        <a:spcBef>
          <a:spcPct val="20000"/>
        </a:spcBef>
        <a:spcAft>
          <a:spcPct val="20000"/>
        </a:spcAft>
        <a:buChar char="»"/>
        <a:defRPr sz="2000">
          <a:solidFill>
            <a:srgbClr val="273C56"/>
          </a:solidFill>
          <a:latin typeface="+mn-lt"/>
        </a:defRPr>
      </a:lvl6pPr>
      <a:lvl7pPr marL="2971800" indent="-228600" algn="l" rtl="0" fontAlgn="base">
        <a:spcBef>
          <a:spcPct val="20000"/>
        </a:spcBef>
        <a:spcAft>
          <a:spcPct val="20000"/>
        </a:spcAft>
        <a:buChar char="»"/>
        <a:defRPr sz="2000">
          <a:solidFill>
            <a:srgbClr val="273C56"/>
          </a:solidFill>
          <a:latin typeface="+mn-lt"/>
        </a:defRPr>
      </a:lvl7pPr>
      <a:lvl8pPr marL="3429000" indent="-228600" algn="l" rtl="0" fontAlgn="base">
        <a:spcBef>
          <a:spcPct val="20000"/>
        </a:spcBef>
        <a:spcAft>
          <a:spcPct val="20000"/>
        </a:spcAft>
        <a:buChar char="»"/>
        <a:defRPr sz="2000">
          <a:solidFill>
            <a:srgbClr val="273C56"/>
          </a:solidFill>
          <a:latin typeface="+mn-lt"/>
        </a:defRPr>
      </a:lvl8pPr>
      <a:lvl9pPr marL="3886200" indent="-228600" algn="l" rtl="0" fontAlgn="base">
        <a:spcBef>
          <a:spcPct val="20000"/>
        </a:spcBef>
        <a:spcAft>
          <a:spcPct val="2000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1" hangingPunct="1">
              <a:defRPr/>
            </a:pPr>
            <a:fld id="{ECC2B90B-0012-4C52-BB2F-70311AEA5393}" type="datetime1">
              <a:rPr lang="en-US" b="0">
                <a:solidFill>
                  <a:srgbClr val="000000"/>
                </a:solidFill>
              </a:rPr>
              <a:pPr eaLnBrk="1" hangingPunct="1">
                <a:defRPr/>
              </a:pPr>
              <a:t>2/7/2012</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1" hangingPunct="1">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1" hangingPunct="1">
              <a:defRPr/>
            </a:pPr>
            <a:fld id="{71F3627F-0200-4C4A-A648-DE9B963D3DF9}" type="slidenum">
              <a:rPr lang="en-US" b="0">
                <a:solidFill>
                  <a:srgbClr val="000000"/>
                </a:solidFill>
              </a:rPr>
              <a:pPr eaLnBrk="1" hangingPunct="1">
                <a:defRPr/>
              </a:pPr>
              <a:t>‹#›</a:t>
            </a:fld>
            <a:endParaRPr lang="en-US" b="0">
              <a:solidFill>
                <a:srgbClr val="000000"/>
              </a:solidFill>
            </a:endParaRPr>
          </a:p>
        </p:txBody>
      </p:sp>
    </p:spTree>
    <p:extLst>
      <p:ext uri="{BB962C8B-B14F-4D97-AF65-F5344CB8AC3E}">
        <p14:creationId xmlns:p14="http://schemas.microsoft.com/office/powerpoint/2010/main" val="2547828824"/>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9.emf"/><Relationship Id="rId4" Type="http://schemas.openxmlformats.org/officeDocument/2006/relationships/oleObject" Target="../embeddings/Microsoft_Excel_97-2003_Worksheet7.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Microsoft_Excel_97-2003_Worksheet9.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9.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Microsoft_Excel_97-2003_Worksheet10.xls"/></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1.bin"/><Relationship Id="rId7" Type="http://schemas.openxmlformats.org/officeDocument/2006/relationships/oleObject" Target="../embeddings/Microsoft_Excel_97-2003_Worksheet12.xls"/><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23.png"/><Relationship Id="rId4" Type="http://schemas.openxmlformats.org/officeDocument/2006/relationships/oleObject" Target="../embeddings/Microsoft_Excel_97-2003_Worksheet1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25.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Excel_97-2003_Worksheet15.xls"/><Relationship Id="rId3" Type="http://schemas.openxmlformats.org/officeDocument/2006/relationships/notesSlide" Target="../notesSlides/notesSlide15.xml"/><Relationship Id="rId7" Type="http://schemas.openxmlformats.org/officeDocument/2006/relationships/oleObject" Target="../embeddings/oleObject15.bin"/><Relationship Id="rId12" Type="http://schemas.openxmlformats.org/officeDocument/2006/relationships/image" Target="../media/image29.emf"/><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image" Target="../media/image27.emf"/><Relationship Id="rId11" Type="http://schemas.openxmlformats.org/officeDocument/2006/relationships/oleObject" Target="../embeddings/Microsoft_Excel_97-2003_Worksheet16.xls"/><Relationship Id="rId5" Type="http://schemas.openxmlformats.org/officeDocument/2006/relationships/oleObject" Target="../embeddings/Microsoft_Excel_97-2003_Worksheet14.xls"/><Relationship Id="rId10" Type="http://schemas.openxmlformats.org/officeDocument/2006/relationships/oleObject" Target="../embeddings/oleObject16.bin"/><Relationship Id="rId4" Type="http://schemas.openxmlformats.org/officeDocument/2006/relationships/oleObject" Target="../embeddings/oleObject14.bin"/><Relationship Id="rId9"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uspto.gov/patents/process/file/efs/guidance/epetition-info.jsp" TargetMode="Externa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uspto.gov/americainventsact"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04800" y="1447800"/>
            <a:ext cx="8458200" cy="1295400"/>
          </a:xfrm>
        </p:spPr>
        <p:txBody>
          <a:bodyPr/>
          <a:lstStyle/>
          <a:p>
            <a:pPr eaLnBrk="1" hangingPunct="1"/>
            <a:r>
              <a:rPr lang="en-US" sz="5700" b="1" dirty="0" smtClean="0">
                <a:solidFill>
                  <a:schemeClr val="tx2">
                    <a:lumMod val="75000"/>
                  </a:schemeClr>
                </a:solidFill>
              </a:rPr>
              <a:t>An Overview of </a:t>
            </a:r>
            <a:br>
              <a:rPr lang="en-US" sz="5700" b="1" dirty="0" smtClean="0">
                <a:solidFill>
                  <a:schemeClr val="tx2">
                    <a:lumMod val="75000"/>
                  </a:schemeClr>
                </a:solidFill>
              </a:rPr>
            </a:br>
            <a:r>
              <a:rPr lang="en-US" sz="5700" b="1" dirty="0" smtClean="0">
                <a:solidFill>
                  <a:schemeClr val="tx2">
                    <a:lumMod val="75000"/>
                  </a:schemeClr>
                </a:solidFill>
              </a:rPr>
              <a:t>USPTO Operations</a:t>
            </a:r>
          </a:p>
        </p:txBody>
      </p:sp>
      <p:sp>
        <p:nvSpPr>
          <p:cNvPr id="29699" name="Rectangle 3"/>
          <p:cNvSpPr>
            <a:spLocks noGrp="1" noChangeArrowheads="1"/>
          </p:cNvSpPr>
          <p:nvPr>
            <p:ph type="subTitle" idx="1"/>
          </p:nvPr>
        </p:nvSpPr>
        <p:spPr/>
        <p:txBody>
          <a:bodyPr/>
          <a:lstStyle/>
          <a:p>
            <a:pPr eaLnBrk="1" hangingPunct="1">
              <a:lnSpc>
                <a:spcPct val="80000"/>
              </a:lnSpc>
            </a:pPr>
            <a:endParaRPr lang="en-US" sz="2000" b="1" smtClean="0"/>
          </a:p>
          <a:p>
            <a:pPr eaLnBrk="1" hangingPunct="1">
              <a:lnSpc>
                <a:spcPct val="80000"/>
              </a:lnSpc>
            </a:pPr>
            <a:r>
              <a:rPr lang="en-US" sz="2000" b="1" smtClean="0">
                <a:solidFill>
                  <a:schemeClr val="bg1"/>
                </a:solidFill>
              </a:rPr>
              <a:t>David J. Kappos</a:t>
            </a:r>
          </a:p>
          <a:p>
            <a:pPr eaLnBrk="1" hangingPunct="1">
              <a:lnSpc>
                <a:spcPct val="80000"/>
              </a:lnSpc>
            </a:pPr>
            <a:r>
              <a:rPr lang="en-US" sz="2000" b="1" smtClean="0">
                <a:solidFill>
                  <a:schemeClr val="bg1"/>
                </a:solidFill>
              </a:rPr>
              <a:t>Under Secretary of Commerce for Intellectual Property and Director of the U.S. Patent and Trademark Office</a:t>
            </a:r>
          </a:p>
        </p:txBody>
      </p:sp>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a:xfrm>
            <a:off x="1752600" y="304800"/>
            <a:ext cx="7239000" cy="1104900"/>
          </a:xfrm>
        </p:spPr>
        <p:txBody>
          <a:bodyPr/>
          <a:lstStyle/>
          <a:p>
            <a:r>
              <a:rPr lang="en-US" sz="3000" b="1" dirty="0" smtClean="0"/>
              <a:t>Applications Awaiting First Action </a:t>
            </a:r>
            <a:br>
              <a:rPr lang="en-US" sz="3000" b="1" dirty="0" smtClean="0"/>
            </a:br>
            <a:r>
              <a:rPr lang="en-US" sz="3000" dirty="0" smtClean="0"/>
              <a:t>FY 2009 – FY 2012 (through January)</a:t>
            </a:r>
          </a:p>
        </p:txBody>
      </p:sp>
      <p:graphicFrame>
        <p:nvGraphicFramePr>
          <p:cNvPr id="4100" name="Object 2"/>
          <p:cNvGraphicFramePr>
            <a:graphicFrameLocks noGrp="1" noChangeAspect="1"/>
          </p:cNvGraphicFramePr>
          <p:nvPr>
            <p:extLst>
              <p:ext uri="{D42A27DB-BD31-4B8C-83A1-F6EECF244321}">
                <p14:modId xmlns:p14="http://schemas.microsoft.com/office/powerpoint/2010/main" val="2864204143"/>
              </p:ext>
            </p:extLst>
          </p:nvPr>
        </p:nvGraphicFramePr>
        <p:xfrm>
          <a:off x="276225" y="1676400"/>
          <a:ext cx="8639175" cy="4529138"/>
        </p:xfrm>
        <a:graphic>
          <a:graphicData uri="http://schemas.openxmlformats.org/presentationml/2006/ole">
            <mc:AlternateContent xmlns:mc="http://schemas.openxmlformats.org/markup-compatibility/2006">
              <mc:Choice xmlns:v="urn:schemas-microsoft-com:vml" Requires="v">
                <p:oleObj spid="_x0000_s118827" name="Worksheet" r:id="rId5" imgW="7220085" imgH="4229100" progId="Excel.Sheet.8">
                  <p:embed/>
                </p:oleObj>
              </mc:Choice>
              <mc:Fallback>
                <p:oleObj name="Worksheet" r:id="rId5" imgW="7220085" imgH="4229100" progId="Excel.Sheet.8">
                  <p:embed/>
                  <p:pic>
                    <p:nvPicPr>
                      <p:cNvPr id="0" name=""/>
                      <p:cNvPicPr>
                        <a:picLocks noGrp="1" noChangeAspect="1" noChangeArrowheads="1"/>
                      </p:cNvPicPr>
                      <p:nvPr/>
                    </p:nvPicPr>
                    <p:blipFill>
                      <a:blip r:embed="rId6"/>
                      <a:srcRect/>
                      <a:stretch>
                        <a:fillRect/>
                      </a:stretch>
                    </p:blipFill>
                    <p:spPr bwMode="auto">
                      <a:xfrm>
                        <a:off x="276225" y="1676400"/>
                        <a:ext cx="8639175" cy="4529138"/>
                      </a:xfrm>
                      <a:prstGeom prst="rect">
                        <a:avLst/>
                      </a:prstGeom>
                      <a:noFill/>
                      <a:ln>
                        <a:noFill/>
                      </a:ln>
                      <a:extLst/>
                    </p:spPr>
                  </p:pic>
                </p:oleObj>
              </mc:Fallback>
            </mc:AlternateContent>
          </a:graphicData>
        </a:graphic>
      </p:graphicFrame>
      <p:sp>
        <p:nvSpPr>
          <p:cNvPr id="4104" name="Line 12"/>
          <p:cNvSpPr>
            <a:spLocks noChangeShapeType="1"/>
          </p:cNvSpPr>
          <p:nvPr/>
        </p:nvSpPr>
        <p:spPr bwMode="auto">
          <a:xfrm>
            <a:off x="1371600" y="5105400"/>
            <a:ext cx="7315200" cy="0"/>
          </a:xfrm>
          <a:prstGeom prst="line">
            <a:avLst/>
          </a:prstGeom>
          <a:noFill/>
          <a:ln w="25400">
            <a:solidFill>
              <a:schemeClr val="tx1">
                <a:lumMod val="60000"/>
                <a:lumOff val="40000"/>
              </a:schemeClr>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4105" name="Text Box 21"/>
          <p:cNvSpPr txBox="1">
            <a:spLocks noChangeArrowheads="1"/>
          </p:cNvSpPr>
          <p:nvPr/>
        </p:nvSpPr>
        <p:spPr bwMode="auto">
          <a:xfrm>
            <a:off x="1219200" y="6096000"/>
            <a:ext cx="1981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defRPr/>
            </a:pPr>
            <a:r>
              <a:rPr lang="en-US" sz="1200" dirty="0" smtClean="0">
                <a:solidFill>
                  <a:schemeClr val="tx1">
                    <a:lumMod val="60000"/>
                    <a:lumOff val="40000"/>
                  </a:schemeClr>
                </a:solidFill>
              </a:rPr>
              <a:t>Preliminary FY 2012 Target:</a:t>
            </a:r>
          </a:p>
          <a:p>
            <a:pPr>
              <a:spcBef>
                <a:spcPct val="50000"/>
              </a:spcBef>
              <a:defRPr/>
            </a:pPr>
            <a:r>
              <a:rPr lang="en-US" sz="1200" dirty="0" smtClean="0">
                <a:solidFill>
                  <a:schemeClr val="tx1">
                    <a:lumMod val="60000"/>
                    <a:lumOff val="40000"/>
                  </a:schemeClr>
                </a:solidFill>
              </a:rPr>
              <a:t>621,800</a:t>
            </a:r>
          </a:p>
        </p:txBody>
      </p:sp>
      <p:sp>
        <p:nvSpPr>
          <p:cNvPr id="4106" name="Line 12"/>
          <p:cNvSpPr>
            <a:spLocks noChangeShapeType="1"/>
          </p:cNvSpPr>
          <p:nvPr/>
        </p:nvSpPr>
        <p:spPr bwMode="auto">
          <a:xfrm>
            <a:off x="609600" y="6200775"/>
            <a:ext cx="609600" cy="0"/>
          </a:xfrm>
          <a:prstGeom prst="line">
            <a:avLst/>
          </a:prstGeom>
          <a:noFill/>
          <a:ln w="19050">
            <a:solidFill>
              <a:schemeClr val="tx1">
                <a:lumMod val="60000"/>
                <a:lumOff val="40000"/>
              </a:schemeClr>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 name="Text Box 11"/>
          <p:cNvSpPr txBox="1">
            <a:spLocks noChangeArrowheads="1"/>
          </p:cNvSpPr>
          <p:nvPr/>
        </p:nvSpPr>
        <p:spPr bwMode="auto">
          <a:xfrm>
            <a:off x="6477000" y="5819775"/>
            <a:ext cx="213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smtClean="0">
                <a:solidFill>
                  <a:schemeClr val="tx1"/>
                </a:solidFill>
              </a:rPr>
              <a:t>658,647 </a:t>
            </a:r>
            <a:r>
              <a:rPr lang="en-US" sz="1200" dirty="0">
                <a:solidFill>
                  <a:schemeClr val="tx1"/>
                </a:solidFill>
              </a:rPr>
              <a:t>as </a:t>
            </a:r>
            <a:r>
              <a:rPr lang="en-US" sz="1200" dirty="0" smtClean="0">
                <a:solidFill>
                  <a:schemeClr val="tx1"/>
                </a:solidFill>
              </a:rPr>
              <a:t>of February 6</a:t>
            </a:r>
            <a:r>
              <a:rPr lang="en-US" sz="1200" baseline="30000" dirty="0" smtClean="0">
                <a:solidFill>
                  <a:schemeClr val="tx1"/>
                </a:solidFill>
              </a:rPr>
              <a:t>th</a:t>
            </a:r>
            <a:r>
              <a:rPr lang="en-US" sz="1200" dirty="0" smtClean="0">
                <a:solidFill>
                  <a:schemeClr val="tx1"/>
                </a:solidFill>
              </a:rPr>
              <a:t>. </a:t>
            </a:r>
            <a:endParaRPr lang="en-US" sz="1200" dirty="0">
              <a:solidFill>
                <a:schemeClr val="tx1"/>
              </a:solidFill>
            </a:endParaRPr>
          </a:p>
        </p:txBody>
      </p:sp>
      <p:sp>
        <p:nvSpPr>
          <p:cNvPr id="9"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0"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10</a:t>
            </a:fld>
            <a:endParaRPr lang="en-US" dirty="0">
              <a:solidFill>
                <a:srgbClr val="273C56"/>
              </a:solidFill>
            </a:endParaRPr>
          </a:p>
        </p:txBody>
      </p:sp>
    </p:spTree>
    <p:extLst>
      <p:ext uri="{BB962C8B-B14F-4D97-AF65-F5344CB8AC3E}">
        <p14:creationId xmlns:p14="http://schemas.microsoft.com/office/powerpoint/2010/main" val="38903836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3"/>
          <p:cNvGraphicFramePr>
            <a:graphicFrameLocks noGrp="1" noChangeAspect="1"/>
          </p:cNvGraphicFramePr>
          <p:nvPr>
            <p:ph sz="half" idx="4294967295"/>
          </p:nvPr>
        </p:nvGraphicFramePr>
        <p:xfrm>
          <a:off x="228600" y="1905000"/>
          <a:ext cx="8763000" cy="4314825"/>
        </p:xfrm>
        <a:graphic>
          <a:graphicData uri="http://schemas.openxmlformats.org/presentationml/2006/ole">
            <mc:AlternateContent xmlns:mc="http://schemas.openxmlformats.org/markup-compatibility/2006">
              <mc:Choice xmlns:v="urn:schemas-microsoft-com:vml" Requires="v">
                <p:oleObj spid="_x0000_s119850" name="Chart" r:id="rId5" imgW="8763000" imgH="4314757" progId="Excel.Chart.8">
                  <p:embed/>
                </p:oleObj>
              </mc:Choice>
              <mc:Fallback>
                <p:oleObj name="Chart" r:id="rId5" imgW="8763000" imgH="4314757" progId="Excel.Char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87630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5" name="Rectangle 4"/>
          <p:cNvSpPr>
            <a:spLocks noChangeArrowheads="1"/>
          </p:cNvSpPr>
          <p:nvPr/>
        </p:nvSpPr>
        <p:spPr bwMode="auto">
          <a:xfrm>
            <a:off x="990600" y="228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dirty="0">
                <a:solidFill>
                  <a:schemeClr val="bg1"/>
                </a:solidFill>
                <a:latin typeface="+mj-lt"/>
              </a:rPr>
              <a:t>Total UPR and RCE Filings</a:t>
            </a:r>
            <a:r>
              <a:rPr lang="en-US" sz="3200" b="0" dirty="0">
                <a:solidFill>
                  <a:schemeClr val="bg1"/>
                </a:solidFill>
                <a:latin typeface="+mj-lt"/>
              </a:rPr>
              <a:t/>
            </a:r>
            <a:br>
              <a:rPr lang="en-US" sz="3200" b="0" dirty="0">
                <a:solidFill>
                  <a:schemeClr val="bg1"/>
                </a:solidFill>
                <a:latin typeface="+mj-lt"/>
              </a:rPr>
            </a:br>
            <a:r>
              <a:rPr lang="en-US" sz="3200" b="0" dirty="0">
                <a:solidFill>
                  <a:schemeClr val="bg1"/>
                </a:solidFill>
                <a:latin typeface="+mj-lt"/>
              </a:rPr>
              <a:t>FY 2001 – FY 2012 (projections)</a:t>
            </a:r>
          </a:p>
        </p:txBody>
      </p:sp>
      <p:pic>
        <p:nvPicPr>
          <p:cNvPr id="51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638800"/>
            <a:ext cx="15906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 Box 11"/>
          <p:cNvSpPr txBox="1">
            <a:spLocks noChangeArrowheads="1"/>
          </p:cNvSpPr>
          <p:nvPr/>
        </p:nvSpPr>
        <p:spPr bwMode="auto">
          <a:xfrm>
            <a:off x="952500" y="6172200"/>
            <a:ext cx="68199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smtClean="0">
                <a:solidFill>
                  <a:schemeClr val="tx1"/>
                </a:solidFill>
              </a:rPr>
              <a:t>Preliminary FY 2012 Target</a:t>
            </a:r>
            <a:r>
              <a:rPr lang="en-US" sz="1200" dirty="0">
                <a:solidFill>
                  <a:schemeClr val="tx1"/>
                </a:solidFill>
              </a:rPr>
              <a:t>: </a:t>
            </a:r>
          </a:p>
          <a:p>
            <a:pPr>
              <a:spcBef>
                <a:spcPct val="50000"/>
              </a:spcBef>
            </a:pPr>
            <a:r>
              <a:rPr lang="en-US" sz="1200" dirty="0">
                <a:solidFill>
                  <a:schemeClr val="tx1"/>
                </a:solidFill>
              </a:rPr>
              <a:t>533,300</a:t>
            </a:r>
          </a:p>
        </p:txBody>
      </p:sp>
      <p:sp>
        <p:nvSpPr>
          <p:cNvPr id="5128" name="Text Box 11"/>
          <p:cNvSpPr txBox="1">
            <a:spLocks noChangeArrowheads="1"/>
          </p:cNvSpPr>
          <p:nvPr/>
        </p:nvSpPr>
        <p:spPr bwMode="auto">
          <a:xfrm>
            <a:off x="7734300" y="5619750"/>
            <a:ext cx="1143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a:solidFill>
                  <a:schemeClr val="tx1"/>
                </a:solidFill>
              </a:rPr>
              <a:t>FY 12 data are projections. </a:t>
            </a:r>
          </a:p>
        </p:txBody>
      </p:sp>
      <p:sp>
        <p:nvSpPr>
          <p:cNvPr id="9"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0"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11</a:t>
            </a:fld>
            <a:endParaRPr lang="en-US" dirty="0">
              <a:solidFill>
                <a:srgbClr val="273C56"/>
              </a:solidFill>
            </a:endParaRPr>
          </a:p>
        </p:txBody>
      </p:sp>
    </p:spTree>
    <p:extLst>
      <p:ext uri="{BB962C8B-B14F-4D97-AF65-F5344CB8AC3E}">
        <p14:creationId xmlns:p14="http://schemas.microsoft.com/office/powerpoint/2010/main" val="510674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a:xfrm>
            <a:off x="1752600" y="304800"/>
            <a:ext cx="7467600" cy="1104900"/>
          </a:xfrm>
        </p:spPr>
        <p:txBody>
          <a:bodyPr/>
          <a:lstStyle/>
          <a:p>
            <a:pPr algn="ctr"/>
            <a:r>
              <a:rPr lang="en-US" sz="3200" b="1" dirty="0" smtClean="0"/>
              <a:t>RCE Backlog </a:t>
            </a:r>
            <a:r>
              <a:rPr lang="en-US" sz="3200" dirty="0" smtClean="0"/>
              <a:t/>
            </a:r>
            <a:br>
              <a:rPr lang="en-US" sz="3200" dirty="0" smtClean="0"/>
            </a:br>
            <a:r>
              <a:rPr lang="en-US" sz="3200" dirty="0" smtClean="0"/>
              <a:t>FY 2010 – FY 2012 (through January)</a:t>
            </a:r>
          </a:p>
        </p:txBody>
      </p:sp>
      <p:graphicFrame>
        <p:nvGraphicFramePr>
          <p:cNvPr id="6148" name="Object 2"/>
          <p:cNvGraphicFramePr>
            <a:graphicFrameLocks noGrp="1" noChangeAspect="1"/>
          </p:cNvGraphicFramePr>
          <p:nvPr>
            <p:extLst>
              <p:ext uri="{D42A27DB-BD31-4B8C-83A1-F6EECF244321}">
                <p14:modId xmlns:p14="http://schemas.microsoft.com/office/powerpoint/2010/main" val="1131712606"/>
              </p:ext>
            </p:extLst>
          </p:nvPr>
        </p:nvGraphicFramePr>
        <p:xfrm>
          <a:off x="142875" y="1828800"/>
          <a:ext cx="8591550" cy="4257675"/>
        </p:xfrm>
        <a:graphic>
          <a:graphicData uri="http://schemas.openxmlformats.org/presentationml/2006/ole">
            <mc:AlternateContent xmlns:mc="http://schemas.openxmlformats.org/markup-compatibility/2006">
              <mc:Choice xmlns:v="urn:schemas-microsoft-com:vml" Requires="v">
                <p:oleObj spid="_x0000_s120875" name="Worksheet" r:id="rId5" imgW="8591685" imgH="4257743" progId="Excel.Sheet.8">
                  <p:embed/>
                </p:oleObj>
              </mc:Choice>
              <mc:Fallback>
                <p:oleObj name="Worksheet" r:id="rId5" imgW="8591685" imgH="4257743" progId="Excel.Sheet.8">
                  <p:embed/>
                  <p:pic>
                    <p:nvPicPr>
                      <p:cNvPr id="0" name=""/>
                      <p:cNvPicPr>
                        <a:picLocks noGrp="1" noChangeAspect="1" noChangeArrowheads="1"/>
                      </p:cNvPicPr>
                      <p:nvPr/>
                    </p:nvPicPr>
                    <p:blipFill>
                      <a:blip r:embed="rId6"/>
                      <a:srcRect/>
                      <a:stretch>
                        <a:fillRect/>
                      </a:stretch>
                    </p:blipFill>
                    <p:spPr bwMode="auto">
                      <a:xfrm>
                        <a:off x="142875" y="1828800"/>
                        <a:ext cx="85915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Text Box 11"/>
          <p:cNvSpPr txBox="1">
            <a:spLocks noChangeArrowheads="1"/>
          </p:cNvSpPr>
          <p:nvPr/>
        </p:nvSpPr>
        <p:spPr bwMode="auto">
          <a:xfrm>
            <a:off x="6629400" y="5715000"/>
            <a:ext cx="213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smtClean="0">
                <a:solidFill>
                  <a:schemeClr val="tx1"/>
                </a:solidFill>
              </a:rPr>
              <a:t>80,608 as </a:t>
            </a:r>
            <a:r>
              <a:rPr lang="en-US" sz="1200" dirty="0">
                <a:solidFill>
                  <a:schemeClr val="tx1"/>
                </a:solidFill>
              </a:rPr>
              <a:t>of </a:t>
            </a:r>
            <a:r>
              <a:rPr lang="en-US" sz="1200" dirty="0" smtClean="0">
                <a:solidFill>
                  <a:schemeClr val="tx1"/>
                </a:solidFill>
              </a:rPr>
              <a:t>February 6</a:t>
            </a:r>
            <a:r>
              <a:rPr lang="en-US" sz="1200" baseline="30000" dirty="0" smtClean="0">
                <a:solidFill>
                  <a:schemeClr val="tx1"/>
                </a:solidFill>
              </a:rPr>
              <a:t>th</a:t>
            </a:r>
            <a:r>
              <a:rPr lang="en-US" sz="1200" dirty="0" smtClean="0">
                <a:solidFill>
                  <a:schemeClr val="tx1"/>
                </a:solidFill>
              </a:rPr>
              <a:t>.</a:t>
            </a:r>
            <a:endParaRPr lang="en-US" sz="1200" dirty="0">
              <a:solidFill>
                <a:schemeClr val="tx1"/>
              </a:solidFill>
            </a:endParaRPr>
          </a:p>
        </p:txBody>
      </p:sp>
      <p:sp>
        <p:nvSpPr>
          <p:cNvPr id="6"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7"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12</a:t>
            </a:fld>
            <a:endParaRPr lang="en-US" dirty="0">
              <a:solidFill>
                <a:srgbClr val="273C56"/>
              </a:solidFill>
            </a:endParaRPr>
          </a:p>
        </p:txBody>
      </p:sp>
    </p:spTree>
    <p:extLst>
      <p:ext uri="{BB962C8B-B14F-4D97-AF65-F5344CB8AC3E}">
        <p14:creationId xmlns:p14="http://schemas.microsoft.com/office/powerpoint/2010/main" val="26843720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sp>
        <p:nvSpPr>
          <p:cNvPr id="7172" name="Rectangle 4"/>
          <p:cNvSpPr>
            <a:spLocks noChangeArrowheads="1"/>
          </p:cNvSpPr>
          <p:nvPr/>
        </p:nvSpPr>
        <p:spPr bwMode="auto">
          <a:xfrm>
            <a:off x="1524000" y="28575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000" dirty="0">
                <a:solidFill>
                  <a:schemeClr val="bg1"/>
                </a:solidFill>
                <a:latin typeface="+mj-lt"/>
              </a:rPr>
              <a:t>First Action Pendency </a:t>
            </a:r>
            <a:r>
              <a:rPr lang="en-US" sz="3000" dirty="0" smtClean="0">
                <a:solidFill>
                  <a:schemeClr val="bg1"/>
                </a:solidFill>
                <a:latin typeface="+mj-lt"/>
              </a:rPr>
              <a:t>&amp;Total </a:t>
            </a:r>
            <a:r>
              <a:rPr lang="en-US" sz="3000" dirty="0">
                <a:solidFill>
                  <a:schemeClr val="bg1"/>
                </a:solidFill>
                <a:latin typeface="+mj-lt"/>
              </a:rPr>
              <a:t>Pendency</a:t>
            </a:r>
            <a:r>
              <a:rPr lang="en-US" sz="3000" b="0" dirty="0">
                <a:solidFill>
                  <a:schemeClr val="bg1"/>
                </a:solidFill>
                <a:latin typeface="+mj-lt"/>
              </a:rPr>
              <a:t/>
            </a:r>
            <a:br>
              <a:rPr lang="en-US" sz="3000" b="0" dirty="0">
                <a:solidFill>
                  <a:schemeClr val="bg1"/>
                </a:solidFill>
                <a:latin typeface="+mj-lt"/>
              </a:rPr>
            </a:br>
            <a:r>
              <a:rPr lang="en-US" sz="3000" b="0" dirty="0">
                <a:solidFill>
                  <a:schemeClr val="bg1"/>
                </a:solidFill>
                <a:latin typeface="+mj-lt"/>
              </a:rPr>
              <a:t>FY 2009 – FY 2012 (through </a:t>
            </a:r>
            <a:r>
              <a:rPr lang="en-US" sz="3000" b="0" dirty="0" smtClean="0">
                <a:solidFill>
                  <a:schemeClr val="bg1"/>
                </a:solidFill>
                <a:latin typeface="+mj-lt"/>
              </a:rPr>
              <a:t>January)</a:t>
            </a:r>
            <a:endParaRPr lang="en-US" sz="3000" b="0" dirty="0">
              <a:solidFill>
                <a:schemeClr val="bg1"/>
              </a:solidFill>
              <a:latin typeface="+mj-lt"/>
            </a:endParaRPr>
          </a:p>
        </p:txBody>
      </p:sp>
      <p:graphicFrame>
        <p:nvGraphicFramePr>
          <p:cNvPr id="7173" name="Object 12"/>
          <p:cNvGraphicFramePr>
            <a:graphicFrameLocks noChangeAspect="1"/>
          </p:cNvGraphicFramePr>
          <p:nvPr>
            <p:extLst>
              <p:ext uri="{D42A27DB-BD31-4B8C-83A1-F6EECF244321}">
                <p14:modId xmlns:p14="http://schemas.microsoft.com/office/powerpoint/2010/main" val="1327588503"/>
              </p:ext>
            </p:extLst>
          </p:nvPr>
        </p:nvGraphicFramePr>
        <p:xfrm>
          <a:off x="76200" y="1752600"/>
          <a:ext cx="8915400" cy="4038600"/>
        </p:xfrm>
        <a:graphic>
          <a:graphicData uri="http://schemas.openxmlformats.org/presentationml/2006/ole">
            <mc:AlternateContent xmlns:mc="http://schemas.openxmlformats.org/markup-compatibility/2006">
              <mc:Choice xmlns:v="urn:schemas-microsoft-com:vml" Requires="v">
                <p:oleObj spid="_x0000_s121898" name="Worksheet" r:id="rId5" imgW="6553200" imgH="3791085" progId="Excel.Sheet.8">
                  <p:embed/>
                </p:oleObj>
              </mc:Choice>
              <mc:Fallback>
                <p:oleObj name="Worksheet" r:id="rId5" imgW="6553200" imgH="3791085" progId="Excel.Sheet.8">
                  <p:embed/>
                  <p:pic>
                    <p:nvPicPr>
                      <p:cNvPr id="0" name=""/>
                      <p:cNvPicPr>
                        <a:picLocks noChangeAspect="1" noChangeArrowheads="1"/>
                      </p:cNvPicPr>
                      <p:nvPr/>
                    </p:nvPicPr>
                    <p:blipFill>
                      <a:blip r:embed="rId6"/>
                      <a:srcRect/>
                      <a:stretch>
                        <a:fillRect/>
                      </a:stretch>
                    </p:blipFill>
                    <p:spPr bwMode="auto">
                      <a:xfrm>
                        <a:off x="76200" y="1752600"/>
                        <a:ext cx="8915400" cy="4038600"/>
                      </a:xfrm>
                      <a:prstGeom prst="rect">
                        <a:avLst/>
                      </a:prstGeom>
                      <a:noFill/>
                      <a:ln>
                        <a:noFill/>
                      </a:ln>
                      <a:extLst/>
                    </p:spPr>
                  </p:pic>
                </p:oleObj>
              </mc:Fallback>
            </mc:AlternateContent>
          </a:graphicData>
        </a:graphic>
      </p:graphicFrame>
      <p:sp>
        <p:nvSpPr>
          <p:cNvPr id="7174" name="Text Box 21"/>
          <p:cNvSpPr txBox="1">
            <a:spLocks noChangeArrowheads="1"/>
          </p:cNvSpPr>
          <p:nvPr/>
        </p:nvSpPr>
        <p:spPr bwMode="auto">
          <a:xfrm>
            <a:off x="533400" y="5791200"/>
            <a:ext cx="2971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a:solidFill>
                  <a:srgbClr val="800080"/>
                </a:solidFill>
              </a:rPr>
              <a:t>Preliminary </a:t>
            </a:r>
            <a:r>
              <a:rPr lang="en-US" sz="1200" dirty="0" smtClean="0">
                <a:solidFill>
                  <a:srgbClr val="800080"/>
                </a:solidFill>
              </a:rPr>
              <a:t>FY 2012 </a:t>
            </a:r>
            <a:r>
              <a:rPr lang="en-US" sz="1200" dirty="0">
                <a:solidFill>
                  <a:srgbClr val="800080"/>
                </a:solidFill>
              </a:rPr>
              <a:t>First action Target:</a:t>
            </a:r>
          </a:p>
          <a:p>
            <a:pPr>
              <a:spcBef>
                <a:spcPct val="50000"/>
              </a:spcBef>
            </a:pPr>
            <a:r>
              <a:rPr lang="en-US" sz="1200" dirty="0">
                <a:solidFill>
                  <a:srgbClr val="800080"/>
                </a:solidFill>
              </a:rPr>
              <a:t>22.5 Months</a:t>
            </a:r>
          </a:p>
        </p:txBody>
      </p:sp>
      <p:sp>
        <p:nvSpPr>
          <p:cNvPr id="9" name="Line 12"/>
          <p:cNvSpPr>
            <a:spLocks noChangeShapeType="1"/>
          </p:cNvSpPr>
          <p:nvPr/>
        </p:nvSpPr>
        <p:spPr bwMode="auto">
          <a:xfrm>
            <a:off x="914400" y="2419350"/>
            <a:ext cx="7924800" cy="0"/>
          </a:xfrm>
          <a:prstGeom prst="line">
            <a:avLst/>
          </a:prstGeom>
          <a:noFill/>
          <a:ln w="19050">
            <a:solidFill>
              <a:schemeClr val="tx2">
                <a:lumMod val="60000"/>
                <a:lumOff val="40000"/>
              </a:schemeClr>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n>
                <a:solidFill>
                  <a:schemeClr val="tx2">
                    <a:lumMod val="60000"/>
                    <a:lumOff val="40000"/>
                  </a:schemeClr>
                </a:solidFill>
              </a:ln>
            </a:endParaRPr>
          </a:p>
        </p:txBody>
      </p:sp>
      <p:sp>
        <p:nvSpPr>
          <p:cNvPr id="10" name="Line 12"/>
          <p:cNvSpPr>
            <a:spLocks noChangeShapeType="1"/>
          </p:cNvSpPr>
          <p:nvPr/>
        </p:nvSpPr>
        <p:spPr bwMode="auto">
          <a:xfrm>
            <a:off x="904875" y="3657600"/>
            <a:ext cx="7772400" cy="0"/>
          </a:xfrm>
          <a:prstGeom prst="line">
            <a:avLst/>
          </a:prstGeom>
          <a:noFill/>
          <a:ln w="19050">
            <a:solidFill>
              <a:srgbClr val="800080"/>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n>
                <a:solidFill>
                  <a:schemeClr val="tx2">
                    <a:lumMod val="60000"/>
                    <a:lumOff val="40000"/>
                  </a:schemeClr>
                </a:solidFill>
              </a:ln>
            </a:endParaRPr>
          </a:p>
        </p:txBody>
      </p:sp>
      <p:sp>
        <p:nvSpPr>
          <p:cNvPr id="7177" name="Text Box 21"/>
          <p:cNvSpPr txBox="1">
            <a:spLocks noChangeArrowheads="1"/>
          </p:cNvSpPr>
          <p:nvPr/>
        </p:nvSpPr>
        <p:spPr bwMode="auto">
          <a:xfrm>
            <a:off x="4876800" y="5819775"/>
            <a:ext cx="3352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a:solidFill>
                  <a:srgbClr val="FF0000"/>
                </a:solidFill>
              </a:rPr>
              <a:t>Preliminary </a:t>
            </a:r>
            <a:r>
              <a:rPr lang="en-US" sz="1200" dirty="0" smtClean="0">
                <a:solidFill>
                  <a:srgbClr val="FF0000"/>
                </a:solidFill>
              </a:rPr>
              <a:t>FY 2012  </a:t>
            </a:r>
            <a:r>
              <a:rPr lang="en-US" sz="1200" dirty="0">
                <a:solidFill>
                  <a:srgbClr val="FF0000"/>
                </a:solidFill>
              </a:rPr>
              <a:t>Total Pendency Target:</a:t>
            </a:r>
          </a:p>
          <a:p>
            <a:pPr>
              <a:spcBef>
                <a:spcPct val="50000"/>
              </a:spcBef>
            </a:pPr>
            <a:r>
              <a:rPr lang="en-US" sz="1200" dirty="0">
                <a:solidFill>
                  <a:srgbClr val="FF0000"/>
                </a:solidFill>
              </a:rPr>
              <a:t>34.7 Months</a:t>
            </a:r>
          </a:p>
        </p:txBody>
      </p:sp>
      <p:sp>
        <p:nvSpPr>
          <p:cNvPr id="11"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2"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13</a:t>
            </a:fld>
            <a:endParaRPr lang="en-US" dirty="0">
              <a:solidFill>
                <a:srgbClr val="273C56"/>
              </a:solidFill>
            </a:endParaRPr>
          </a:p>
        </p:txBody>
      </p:sp>
    </p:spTree>
    <p:extLst>
      <p:ext uri="{BB962C8B-B14F-4D97-AF65-F5344CB8AC3E}">
        <p14:creationId xmlns:p14="http://schemas.microsoft.com/office/powerpoint/2010/main" val="40986223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anchor="ctr"/>
          <a:lstStyle/>
          <a:p>
            <a:r>
              <a:rPr lang="en-US" sz="2100" dirty="0" smtClean="0">
                <a:solidFill>
                  <a:schemeClr val="bg1"/>
                </a:solidFill>
              </a:rPr>
              <a:t/>
            </a:r>
            <a:br>
              <a:rPr lang="en-US" sz="2100" dirty="0" smtClean="0">
                <a:solidFill>
                  <a:schemeClr val="bg1"/>
                </a:solidFill>
              </a:rPr>
            </a:br>
            <a:endParaRPr lang="en-US" sz="2100" dirty="0" smtClean="0">
              <a:solidFill>
                <a:schemeClr val="bg1"/>
              </a:solidFill>
            </a:endParaRPr>
          </a:p>
        </p:txBody>
      </p:sp>
      <p:graphicFrame>
        <p:nvGraphicFramePr>
          <p:cNvPr id="10244" name="Object 3"/>
          <p:cNvGraphicFramePr>
            <a:graphicFrameLocks noGrp="1" noChangeAspect="1"/>
          </p:cNvGraphicFramePr>
          <p:nvPr>
            <p:ph sz="half" idx="4294967295"/>
            <p:extLst>
              <p:ext uri="{D42A27DB-BD31-4B8C-83A1-F6EECF244321}">
                <p14:modId xmlns:p14="http://schemas.microsoft.com/office/powerpoint/2010/main" val="157372550"/>
              </p:ext>
            </p:extLst>
          </p:nvPr>
        </p:nvGraphicFramePr>
        <p:xfrm>
          <a:off x="288925" y="1752600"/>
          <a:ext cx="8702675" cy="4514850"/>
        </p:xfrm>
        <a:graphic>
          <a:graphicData uri="http://schemas.openxmlformats.org/presentationml/2006/ole">
            <mc:AlternateContent xmlns:mc="http://schemas.openxmlformats.org/markup-compatibility/2006">
              <mc:Choice xmlns:v="urn:schemas-microsoft-com:vml" Requires="v">
                <p:oleObj spid="_x0000_s124970" name="Worksheet" r:id="rId5" imgW="8296343" imgH="4248285" progId="Excel.Sheet.8">
                  <p:embed/>
                </p:oleObj>
              </mc:Choice>
              <mc:Fallback>
                <p:oleObj name="Worksheet" r:id="rId5" imgW="8296343" imgH="4248285" progId="Excel.Sheet.8">
                  <p:embed/>
                  <p:pic>
                    <p:nvPicPr>
                      <p:cNvPr id="0" name=""/>
                      <p:cNvPicPr>
                        <a:picLocks noGrp="1" noChangeAspect="1" noChangeArrowheads="1"/>
                      </p:cNvPicPr>
                      <p:nvPr/>
                    </p:nvPicPr>
                    <p:blipFill>
                      <a:blip r:embed="rId6"/>
                      <a:srcRect/>
                      <a:stretch>
                        <a:fillRect/>
                      </a:stretch>
                    </p:blipFill>
                    <p:spPr bwMode="auto">
                      <a:xfrm>
                        <a:off x="288925" y="1752600"/>
                        <a:ext cx="8702675" cy="4514850"/>
                      </a:xfrm>
                      <a:prstGeom prst="rect">
                        <a:avLst/>
                      </a:prstGeom>
                      <a:noFill/>
                      <a:ln>
                        <a:noFill/>
                      </a:ln>
                      <a:extLst/>
                    </p:spPr>
                  </p:pic>
                </p:oleObj>
              </mc:Fallback>
            </mc:AlternateContent>
          </a:graphicData>
        </a:graphic>
      </p:graphicFrame>
      <p:sp>
        <p:nvSpPr>
          <p:cNvPr id="10245" name="Rectangle 4"/>
          <p:cNvSpPr>
            <a:spLocks noChangeArrowheads="1"/>
          </p:cNvSpPr>
          <p:nvPr/>
        </p:nvSpPr>
        <p:spPr bwMode="auto">
          <a:xfrm>
            <a:off x="1524000" y="152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000" dirty="0" smtClean="0">
                <a:solidFill>
                  <a:schemeClr val="bg1"/>
                </a:solidFill>
                <a:latin typeface="+mj-lt"/>
              </a:rPr>
              <a:t>Forward Looking First Action Pendency </a:t>
            </a:r>
            <a:r>
              <a:rPr lang="en-US" sz="3200" b="0" dirty="0">
                <a:solidFill>
                  <a:schemeClr val="bg1"/>
                </a:solidFill>
                <a:latin typeface="+mj-lt"/>
              </a:rPr>
              <a:t/>
            </a:r>
            <a:br>
              <a:rPr lang="en-US" sz="3200" b="0" dirty="0">
                <a:solidFill>
                  <a:schemeClr val="bg1"/>
                </a:solidFill>
                <a:latin typeface="+mj-lt"/>
              </a:rPr>
            </a:br>
            <a:r>
              <a:rPr lang="en-US" sz="3000" b="0" dirty="0" smtClean="0">
                <a:solidFill>
                  <a:schemeClr val="bg1"/>
                </a:solidFill>
                <a:latin typeface="+mj-lt"/>
              </a:rPr>
              <a:t>FY </a:t>
            </a:r>
            <a:r>
              <a:rPr lang="en-US" sz="3000" b="0" dirty="0">
                <a:solidFill>
                  <a:schemeClr val="bg1"/>
                </a:solidFill>
                <a:latin typeface="+mj-lt"/>
              </a:rPr>
              <a:t>2009 – FY </a:t>
            </a:r>
            <a:r>
              <a:rPr lang="en-US" sz="3000" b="0" dirty="0" smtClean="0">
                <a:solidFill>
                  <a:schemeClr val="bg1"/>
                </a:solidFill>
                <a:latin typeface="+mj-lt"/>
              </a:rPr>
              <a:t>2012 (through January)</a:t>
            </a:r>
            <a:endParaRPr lang="en-US" sz="3000" b="0" dirty="0">
              <a:solidFill>
                <a:schemeClr val="bg1"/>
              </a:solidFill>
              <a:latin typeface="+mj-lt"/>
            </a:endParaRPr>
          </a:p>
        </p:txBody>
      </p:sp>
      <p:sp>
        <p:nvSpPr>
          <p:cNvPr id="10246" name="Line 7"/>
          <p:cNvSpPr>
            <a:spLocks noChangeShapeType="1"/>
          </p:cNvSpPr>
          <p:nvPr/>
        </p:nvSpPr>
        <p:spPr bwMode="auto">
          <a:xfrm flipH="1" flipV="1">
            <a:off x="3200400" y="1905000"/>
            <a:ext cx="0" cy="3276600"/>
          </a:xfrm>
          <a:prstGeom prst="line">
            <a:avLst/>
          </a:prstGeom>
          <a:noFill/>
          <a:ln w="9525">
            <a:solidFill>
              <a:srgbClr val="660066"/>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1" name="Text Box 12"/>
          <p:cNvSpPr txBox="1">
            <a:spLocks noChangeArrowheads="1"/>
          </p:cNvSpPr>
          <p:nvPr/>
        </p:nvSpPr>
        <p:spPr bwMode="auto">
          <a:xfrm>
            <a:off x="761999" y="5791200"/>
            <a:ext cx="78200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defRPr/>
            </a:pPr>
            <a:r>
              <a:rPr lang="en-US" sz="1200" dirty="0" smtClean="0">
                <a:solidFill>
                  <a:schemeClr val="tx1">
                    <a:lumMod val="75000"/>
                  </a:schemeClr>
                </a:solidFill>
              </a:rPr>
              <a:t>Forward Looking Pendency represents an estimate of the average number of months it would take to complete a first Office action under current and projected workload and resource levels for an application filed at the given date.</a:t>
            </a:r>
          </a:p>
        </p:txBody>
      </p:sp>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9"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14</a:t>
            </a:fld>
            <a:endParaRPr lang="en-US" dirty="0">
              <a:solidFill>
                <a:srgbClr val="273C56"/>
              </a:solidFill>
            </a:endParaRPr>
          </a:p>
        </p:txBody>
      </p:sp>
    </p:spTree>
    <p:extLst>
      <p:ext uri="{BB962C8B-B14F-4D97-AF65-F5344CB8AC3E}">
        <p14:creationId xmlns:p14="http://schemas.microsoft.com/office/powerpoint/2010/main" val="12293963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1295400" y="228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000" dirty="0">
                <a:solidFill>
                  <a:schemeClr val="bg1"/>
                </a:solidFill>
                <a:latin typeface="+mj-lt"/>
              </a:rPr>
              <a:t>Interview Time</a:t>
            </a:r>
            <a:r>
              <a:rPr lang="en-US" sz="3000" b="0" dirty="0">
                <a:solidFill>
                  <a:schemeClr val="bg1"/>
                </a:solidFill>
                <a:latin typeface="+mj-lt"/>
              </a:rPr>
              <a:t/>
            </a:r>
            <a:br>
              <a:rPr lang="en-US" sz="3000" b="0" dirty="0">
                <a:solidFill>
                  <a:schemeClr val="bg1"/>
                </a:solidFill>
                <a:latin typeface="+mj-lt"/>
              </a:rPr>
            </a:br>
            <a:r>
              <a:rPr lang="en-US" sz="3000" b="0" dirty="0">
                <a:solidFill>
                  <a:schemeClr val="bg1"/>
                </a:solidFill>
                <a:latin typeface="+mj-lt"/>
              </a:rPr>
              <a:t>FY 2008 – FY 2012 (through </a:t>
            </a:r>
            <a:r>
              <a:rPr lang="en-US" sz="3000" b="0" dirty="0" smtClean="0">
                <a:solidFill>
                  <a:schemeClr val="bg1"/>
                </a:solidFill>
                <a:latin typeface="+mj-lt"/>
              </a:rPr>
              <a:t>December) </a:t>
            </a:r>
            <a:endParaRPr lang="en-US" sz="3000" b="0" dirty="0">
              <a:solidFill>
                <a:schemeClr val="bg1"/>
              </a:solidFill>
              <a:latin typeface="+mj-lt"/>
            </a:endParaRPr>
          </a:p>
        </p:txBody>
      </p:sp>
      <p:sp>
        <p:nvSpPr>
          <p:cNvPr id="8196" name="Text Box 7"/>
          <p:cNvSpPr txBox="1">
            <a:spLocks noChangeArrowheads="1"/>
          </p:cNvSpPr>
          <p:nvPr/>
        </p:nvSpPr>
        <p:spPr bwMode="auto">
          <a:xfrm>
            <a:off x="457200" y="6019800"/>
            <a:ext cx="7924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200" dirty="0" smtClean="0">
                <a:solidFill>
                  <a:schemeClr val="tx1"/>
                </a:solidFill>
              </a:rPr>
              <a:t>43,486 hours </a:t>
            </a:r>
            <a:r>
              <a:rPr lang="en-US" sz="1200" dirty="0">
                <a:solidFill>
                  <a:schemeClr val="tx1"/>
                </a:solidFill>
              </a:rPr>
              <a:t>as of </a:t>
            </a:r>
            <a:r>
              <a:rPr lang="en-US" sz="1200" dirty="0" smtClean="0">
                <a:solidFill>
                  <a:schemeClr val="tx1"/>
                </a:solidFill>
              </a:rPr>
              <a:t>January 14</a:t>
            </a:r>
            <a:r>
              <a:rPr lang="en-US" sz="1200" baseline="30000" dirty="0" smtClean="0">
                <a:solidFill>
                  <a:schemeClr val="tx1"/>
                </a:solidFill>
              </a:rPr>
              <a:t>th</a:t>
            </a:r>
            <a:r>
              <a:rPr lang="en-US" sz="1200" dirty="0" smtClean="0">
                <a:solidFill>
                  <a:schemeClr val="tx1"/>
                </a:solidFill>
              </a:rPr>
              <a:t>, 2012, </a:t>
            </a:r>
            <a:r>
              <a:rPr lang="en-US" sz="1200" dirty="0">
                <a:solidFill>
                  <a:schemeClr val="tx1"/>
                </a:solidFill>
              </a:rPr>
              <a:t>compared with </a:t>
            </a:r>
            <a:r>
              <a:rPr lang="en-US" sz="1200" dirty="0" smtClean="0">
                <a:solidFill>
                  <a:schemeClr val="tx1"/>
                </a:solidFill>
              </a:rPr>
              <a:t>38,531 hours as of January 14</a:t>
            </a:r>
            <a:r>
              <a:rPr lang="en-US" sz="1200" baseline="30000" dirty="0" smtClean="0">
                <a:solidFill>
                  <a:schemeClr val="tx1"/>
                </a:solidFill>
              </a:rPr>
              <a:t>th</a:t>
            </a:r>
            <a:r>
              <a:rPr lang="en-US" sz="1200" dirty="0" smtClean="0">
                <a:solidFill>
                  <a:schemeClr val="tx1"/>
                </a:solidFill>
              </a:rPr>
              <a:t>, 2011.</a:t>
            </a:r>
            <a:endParaRPr lang="en-US" sz="1200" dirty="0">
              <a:solidFill>
                <a:schemeClr val="accent2"/>
              </a:solidFill>
            </a:endParaRPr>
          </a:p>
        </p:txBody>
      </p:sp>
      <p:graphicFrame>
        <p:nvGraphicFramePr>
          <p:cNvPr id="8197" name="Object 1"/>
          <p:cNvGraphicFramePr>
            <a:graphicFrameLocks noGrp="1" noChangeAspect="1"/>
          </p:cNvGraphicFramePr>
          <p:nvPr>
            <p:extLst>
              <p:ext uri="{D42A27DB-BD31-4B8C-83A1-F6EECF244321}">
                <p14:modId xmlns:p14="http://schemas.microsoft.com/office/powerpoint/2010/main" val="3868586036"/>
              </p:ext>
            </p:extLst>
          </p:nvPr>
        </p:nvGraphicFramePr>
        <p:xfrm>
          <a:off x="304800" y="1743075"/>
          <a:ext cx="8829675" cy="4141788"/>
        </p:xfrm>
        <a:graphic>
          <a:graphicData uri="http://schemas.openxmlformats.org/presentationml/2006/ole">
            <mc:AlternateContent xmlns:mc="http://schemas.openxmlformats.org/markup-compatibility/2006">
              <mc:Choice xmlns:v="urn:schemas-microsoft-com:vml" Requires="v">
                <p:oleObj spid="_x0000_s122922" name="Worksheet" r:id="rId5" imgW="8877300" imgH="3771900" progId="Excel.Sheet.8">
                  <p:embed/>
                </p:oleObj>
              </mc:Choice>
              <mc:Fallback>
                <p:oleObj name="Worksheet" r:id="rId5" imgW="8877300" imgH="3771900" progId="Excel.Sheet.8">
                  <p:embed/>
                  <p:pic>
                    <p:nvPicPr>
                      <p:cNvPr id="0" name=""/>
                      <p:cNvPicPr>
                        <a:picLocks noGrp="1" noChangeAspect="1" noChangeArrowheads="1"/>
                      </p:cNvPicPr>
                      <p:nvPr/>
                    </p:nvPicPr>
                    <p:blipFill>
                      <a:blip r:embed="rId6"/>
                      <a:srcRect/>
                      <a:stretch>
                        <a:fillRect/>
                      </a:stretch>
                    </p:blipFill>
                    <p:spPr bwMode="auto">
                      <a:xfrm>
                        <a:off x="304800" y="1743075"/>
                        <a:ext cx="88296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7"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15</a:t>
            </a:fld>
            <a:endParaRPr lang="en-US" dirty="0">
              <a:solidFill>
                <a:srgbClr val="273C56"/>
              </a:solidFill>
            </a:endParaRPr>
          </a:p>
        </p:txBody>
      </p:sp>
    </p:spTree>
    <p:extLst>
      <p:ext uri="{BB962C8B-B14F-4D97-AF65-F5344CB8AC3E}">
        <p14:creationId xmlns:p14="http://schemas.microsoft.com/office/powerpoint/2010/main" val="220830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descr="This figure is a bar graph showing the backlog distribution of applications in the backlog.  The vertical axis shows the number of applications,  from 0  to 35,000 applications.  The horizontal axis shows the applicaiton age in months, from 0  to 62 months.  There is a red verticle arrow at 16 months.  "/>
          <p:cNvGraphicFramePr>
            <a:graphicFrameLocks noGrp="1" noChangeAspect="1"/>
          </p:cNvGraphicFramePr>
          <p:nvPr>
            <p:extLst>
              <p:ext uri="{D42A27DB-BD31-4B8C-83A1-F6EECF244321}">
                <p14:modId xmlns:p14="http://schemas.microsoft.com/office/powerpoint/2010/main" val="1115460405"/>
              </p:ext>
            </p:extLst>
          </p:nvPr>
        </p:nvGraphicFramePr>
        <p:xfrm>
          <a:off x="228600" y="1828800"/>
          <a:ext cx="8772525" cy="4213225"/>
        </p:xfrm>
        <a:graphic>
          <a:graphicData uri="http://schemas.openxmlformats.org/presentationml/2006/ole">
            <mc:AlternateContent xmlns:mc="http://schemas.openxmlformats.org/markup-compatibility/2006">
              <mc:Choice xmlns:v="urn:schemas-microsoft-com:vml" Requires="v">
                <p:oleObj spid="_x0000_s123986" name="Worksheet" r:id="rId4" imgW="8553585" imgH="4667385" progId="Excel.Sheet.8">
                  <p:embed/>
                </p:oleObj>
              </mc:Choice>
              <mc:Fallback>
                <p:oleObj name="Worksheet" r:id="rId4" imgW="8553585" imgH="4667385" progId="Excel.Sheet.8">
                  <p:embed/>
                  <p:pic>
                    <p:nvPicPr>
                      <p:cNvPr id="0" name=""/>
                      <p:cNvPicPr>
                        <a:picLocks noGrp="1" noChangeAspect="1" noChangeArrowheads="1"/>
                      </p:cNvPicPr>
                      <p:nvPr/>
                    </p:nvPicPr>
                    <p:blipFill>
                      <a:blip r:embed="rId5"/>
                      <a:srcRect/>
                      <a:stretch>
                        <a:fillRect/>
                      </a:stretch>
                    </p:blipFill>
                    <p:spPr bwMode="auto">
                      <a:xfrm>
                        <a:off x="228600" y="1828800"/>
                        <a:ext cx="8772525" cy="4213225"/>
                      </a:xfrm>
                      <a:prstGeom prst="rect">
                        <a:avLst/>
                      </a:prstGeom>
                      <a:noFill/>
                      <a:ln>
                        <a:noFill/>
                      </a:ln>
                      <a:extLst/>
                    </p:spPr>
                  </p:pic>
                </p:oleObj>
              </mc:Fallback>
            </mc:AlternateContent>
          </a:graphicData>
        </a:graphic>
      </p:graphicFrame>
      <p:graphicFrame>
        <p:nvGraphicFramePr>
          <p:cNvPr id="9219" name="Object 8" descr="This figure is a bar graph showing the backlog distribution of applications in the backlog.  The vertical axis shows the number of applications,  from 0  to 35,000 applications.  The horizontal axis shows the applicaiton age in months, from 0  to 62 months.  There is a red verticle arrow at 16 months.  "/>
          <p:cNvGraphicFramePr>
            <a:graphicFrameLocks noChangeAspect="1"/>
          </p:cNvGraphicFramePr>
          <p:nvPr>
            <p:extLst>
              <p:ext uri="{D42A27DB-BD31-4B8C-83A1-F6EECF244321}">
                <p14:modId xmlns:p14="http://schemas.microsoft.com/office/powerpoint/2010/main" val="2259034849"/>
              </p:ext>
            </p:extLst>
          </p:nvPr>
        </p:nvGraphicFramePr>
        <p:xfrm>
          <a:off x="830263" y="2251075"/>
          <a:ext cx="6715125" cy="3571875"/>
        </p:xfrm>
        <a:graphic>
          <a:graphicData uri="http://schemas.openxmlformats.org/presentationml/2006/ole">
            <mc:AlternateContent xmlns:mc="http://schemas.openxmlformats.org/markup-compatibility/2006">
              <mc:Choice xmlns:v="urn:schemas-microsoft-com:vml" Requires="v">
                <p:oleObj spid="_x0000_s123987" name="Worksheet" r:id="rId7" imgW="6715057" imgH="3571943" progId="Excel.Sheet.8">
                  <p:embed/>
                </p:oleObj>
              </mc:Choice>
              <mc:Fallback>
                <p:oleObj name="Worksheet" r:id="rId7" imgW="6715057" imgH="3571943" progId="Excel.Sheet.8">
                  <p:embed/>
                  <p:pic>
                    <p:nvPicPr>
                      <p:cNvPr id="0" name=""/>
                      <p:cNvPicPr>
                        <a:picLocks noChangeAspect="1" noChangeArrowheads="1"/>
                      </p:cNvPicPr>
                      <p:nvPr/>
                    </p:nvPicPr>
                    <p:blipFill>
                      <a:blip r:embed="rId8"/>
                      <a:srcRect/>
                      <a:stretch>
                        <a:fillRect/>
                      </a:stretch>
                    </p:blipFill>
                    <p:spPr bwMode="auto">
                      <a:xfrm>
                        <a:off x="830263" y="2251075"/>
                        <a:ext cx="67151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 Box 53"/>
          <p:cNvSpPr txBox="1">
            <a:spLocks noChangeArrowheads="1"/>
          </p:cNvSpPr>
          <p:nvPr/>
        </p:nvSpPr>
        <p:spPr bwMode="auto">
          <a:xfrm>
            <a:off x="344488" y="60769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2813">
              <a:defRPr sz="2800" b="1">
                <a:solidFill>
                  <a:schemeClr val="hlink"/>
                </a:solidFill>
                <a:latin typeface="Tw Cen MT" pitchFamily="34" charset="0"/>
              </a:defRPr>
            </a:lvl1pPr>
            <a:lvl2pPr marL="166688" indent="1588" defTabSz="912813">
              <a:defRPr sz="2800" b="1">
                <a:solidFill>
                  <a:schemeClr val="hlink"/>
                </a:solidFill>
                <a:latin typeface="Tw Cen MT" pitchFamily="34" charset="0"/>
              </a:defRPr>
            </a:lvl2pPr>
            <a:lvl3pPr marL="1143000" indent="-228600" defTabSz="912813">
              <a:defRPr sz="2800" b="1">
                <a:solidFill>
                  <a:schemeClr val="hlink"/>
                </a:solidFill>
                <a:latin typeface="Tw Cen MT" pitchFamily="34" charset="0"/>
              </a:defRPr>
            </a:lvl3pPr>
            <a:lvl4pPr marL="1600200" indent="-228600" defTabSz="912813">
              <a:defRPr sz="2800" b="1">
                <a:solidFill>
                  <a:schemeClr val="hlink"/>
                </a:solidFill>
                <a:latin typeface="Tw Cen MT" pitchFamily="34" charset="0"/>
              </a:defRPr>
            </a:lvl4pPr>
            <a:lvl5pPr marL="2057400" indent="-228600" defTabSz="912813">
              <a:defRPr sz="2800" b="1">
                <a:solidFill>
                  <a:schemeClr val="hlink"/>
                </a:solidFill>
                <a:latin typeface="Tw Cen MT" pitchFamily="34" charset="0"/>
              </a:defRPr>
            </a:lvl5pPr>
            <a:lvl6pPr marL="2514600" indent="-228600" defTabSz="912813" eaLnBrk="0" fontAlgn="base" hangingPunct="0">
              <a:spcBef>
                <a:spcPct val="0"/>
              </a:spcBef>
              <a:spcAft>
                <a:spcPct val="0"/>
              </a:spcAft>
              <a:defRPr sz="2800" b="1">
                <a:solidFill>
                  <a:schemeClr val="hlink"/>
                </a:solidFill>
                <a:latin typeface="Tw Cen MT" pitchFamily="34" charset="0"/>
              </a:defRPr>
            </a:lvl6pPr>
            <a:lvl7pPr marL="2971800" indent="-228600" defTabSz="912813" eaLnBrk="0" fontAlgn="base" hangingPunct="0">
              <a:spcBef>
                <a:spcPct val="0"/>
              </a:spcBef>
              <a:spcAft>
                <a:spcPct val="0"/>
              </a:spcAft>
              <a:defRPr sz="2800" b="1">
                <a:solidFill>
                  <a:schemeClr val="hlink"/>
                </a:solidFill>
                <a:latin typeface="Tw Cen MT" pitchFamily="34" charset="0"/>
              </a:defRPr>
            </a:lvl7pPr>
            <a:lvl8pPr marL="3429000" indent="-228600" defTabSz="912813" eaLnBrk="0" fontAlgn="base" hangingPunct="0">
              <a:spcBef>
                <a:spcPct val="0"/>
              </a:spcBef>
              <a:spcAft>
                <a:spcPct val="0"/>
              </a:spcAft>
              <a:defRPr sz="2800" b="1">
                <a:solidFill>
                  <a:schemeClr val="hlink"/>
                </a:solidFill>
                <a:latin typeface="Tw Cen MT" pitchFamily="34" charset="0"/>
              </a:defRPr>
            </a:lvl8pPr>
            <a:lvl9pPr marL="3886200" indent="-228600" defTabSz="912813" eaLnBrk="0" fontAlgn="base" hangingPunct="0">
              <a:spcBef>
                <a:spcPct val="0"/>
              </a:spcBef>
              <a:spcAft>
                <a:spcPct val="0"/>
              </a:spcAft>
              <a:defRPr sz="2800" b="1">
                <a:solidFill>
                  <a:schemeClr val="hlink"/>
                </a:solidFill>
                <a:latin typeface="Tw Cen MT" pitchFamily="34" charset="0"/>
              </a:defRPr>
            </a:lvl9pPr>
          </a:lstStyle>
          <a:p>
            <a:pPr lvl="1" eaLnBrk="1" hangingPunct="1">
              <a:lnSpc>
                <a:spcPct val="90000"/>
              </a:lnSpc>
              <a:spcBef>
                <a:spcPct val="20000"/>
              </a:spcBef>
              <a:buFont typeface="Arial" charset="0"/>
              <a:buNone/>
            </a:pPr>
            <a:r>
              <a:rPr lang="en-US" sz="1200" dirty="0">
                <a:solidFill>
                  <a:srgbClr val="000000"/>
                </a:solidFill>
                <a:latin typeface="Times New Roman" pitchFamily="18" charset="0"/>
                <a:cs typeface="Times New Roman" pitchFamily="18" charset="0"/>
              </a:rPr>
              <a:t>FY 2012 COPA Backlog (Tail): Applications with filing dates on or before September 1</a:t>
            </a:r>
            <a:r>
              <a:rPr lang="en-US" sz="1200" baseline="30000" dirty="0">
                <a:solidFill>
                  <a:srgbClr val="000000"/>
                </a:solidFill>
                <a:latin typeface="Times New Roman" pitchFamily="18" charset="0"/>
                <a:cs typeface="Times New Roman" pitchFamily="18" charset="0"/>
              </a:rPr>
              <a:t>st</a:t>
            </a:r>
            <a:r>
              <a:rPr lang="en-US" sz="1200" dirty="0">
                <a:solidFill>
                  <a:srgbClr val="000000"/>
                </a:solidFill>
                <a:latin typeface="Times New Roman" pitchFamily="18" charset="0"/>
                <a:cs typeface="Times New Roman" pitchFamily="18" charset="0"/>
              </a:rPr>
              <a:t>, 2010 (304,000 on Oct. 1, 2011)</a:t>
            </a:r>
          </a:p>
          <a:p>
            <a:pPr lvl="1" eaLnBrk="1" hangingPunct="1">
              <a:lnSpc>
                <a:spcPct val="90000"/>
              </a:lnSpc>
              <a:spcBef>
                <a:spcPct val="20000"/>
              </a:spcBef>
              <a:buFont typeface="Arial" charset="0"/>
              <a:buNone/>
            </a:pPr>
            <a:r>
              <a:rPr lang="en-US" sz="1200" dirty="0">
                <a:solidFill>
                  <a:srgbClr val="000000"/>
                </a:solidFill>
                <a:latin typeface="Times New Roman" pitchFamily="18" charset="0"/>
                <a:cs typeface="Times New Roman" pitchFamily="18" charset="0"/>
              </a:rPr>
              <a:t>FY 2012 Goal: Reduce COPA Backlog (Tail) by 260,000 applications</a:t>
            </a:r>
          </a:p>
        </p:txBody>
      </p:sp>
      <p:sp>
        <p:nvSpPr>
          <p:cNvPr id="7" name="TextBox 6"/>
          <p:cNvSpPr txBox="1"/>
          <p:nvPr/>
        </p:nvSpPr>
        <p:spPr>
          <a:xfrm>
            <a:off x="7900988" y="3505200"/>
            <a:ext cx="1243012" cy="646331"/>
          </a:xfrm>
          <a:prstGeom prst="rect">
            <a:avLst/>
          </a:prstGeom>
          <a:solidFill>
            <a:schemeClr val="bg1"/>
          </a:solidFill>
        </p:spPr>
        <p:txBody>
          <a:bodyPr wrap="square">
            <a:spAutoFit/>
          </a:bodyPr>
          <a:lstStyle/>
          <a:p>
            <a:pPr>
              <a:defRPr/>
            </a:pPr>
            <a:r>
              <a:rPr lang="en-US" sz="1200" dirty="0" smtClean="0">
                <a:solidFill>
                  <a:srgbClr val="003399">
                    <a:lumMod val="75000"/>
                  </a:srgbClr>
                </a:solidFill>
              </a:rPr>
              <a:t>207,206</a:t>
            </a:r>
          </a:p>
          <a:p>
            <a:pPr>
              <a:defRPr/>
            </a:pPr>
            <a:r>
              <a:rPr lang="en-US" sz="1200" dirty="0" smtClean="0">
                <a:solidFill>
                  <a:srgbClr val="003399">
                    <a:lumMod val="75000"/>
                  </a:srgbClr>
                </a:solidFill>
              </a:rPr>
              <a:t>Total Tail </a:t>
            </a:r>
            <a:r>
              <a:rPr lang="en-US" sz="1200" dirty="0">
                <a:solidFill>
                  <a:srgbClr val="003399">
                    <a:lumMod val="75000"/>
                  </a:srgbClr>
                </a:solidFill>
              </a:rPr>
              <a:t>Cases </a:t>
            </a:r>
          </a:p>
          <a:p>
            <a:pPr>
              <a:defRPr/>
            </a:pPr>
            <a:r>
              <a:rPr lang="en-US" sz="1200" dirty="0">
                <a:solidFill>
                  <a:srgbClr val="003399">
                    <a:lumMod val="75000"/>
                  </a:srgbClr>
                </a:solidFill>
              </a:rPr>
              <a:t>Remaining</a:t>
            </a:r>
          </a:p>
        </p:txBody>
      </p:sp>
      <p:sp>
        <p:nvSpPr>
          <p:cNvPr id="8" name="TextBox 7"/>
          <p:cNvSpPr txBox="1"/>
          <p:nvPr/>
        </p:nvSpPr>
        <p:spPr>
          <a:xfrm>
            <a:off x="2924175" y="2216150"/>
            <a:ext cx="1195388" cy="592138"/>
          </a:xfrm>
          <a:prstGeom prst="rect">
            <a:avLst/>
          </a:prstGeom>
          <a:solidFill>
            <a:schemeClr val="bg1"/>
          </a:solidFill>
        </p:spPr>
        <p:txBody>
          <a:bodyPr wrap="none">
            <a:spAutoFit/>
          </a:bodyPr>
          <a:lstStyle/>
          <a:p>
            <a:pPr algn="ctr">
              <a:defRPr/>
            </a:pPr>
            <a:r>
              <a:rPr lang="en-US" sz="1300" dirty="0">
                <a:solidFill>
                  <a:srgbClr val="003399">
                    <a:lumMod val="75000"/>
                  </a:srgbClr>
                </a:solidFill>
              </a:rPr>
              <a:t>FY2012 Goal:</a:t>
            </a:r>
          </a:p>
          <a:p>
            <a:pPr algn="ctr">
              <a:defRPr/>
            </a:pPr>
            <a:r>
              <a:rPr lang="en-US" sz="1300" dirty="0">
                <a:solidFill>
                  <a:srgbClr val="003399">
                    <a:lumMod val="75000"/>
                  </a:srgbClr>
                </a:solidFill>
              </a:rPr>
              <a:t>260,000 Cases </a:t>
            </a:r>
          </a:p>
        </p:txBody>
      </p:sp>
      <p:sp>
        <p:nvSpPr>
          <p:cNvPr id="9225" name="Right Brace 2"/>
          <p:cNvSpPr>
            <a:spLocks/>
          </p:cNvSpPr>
          <p:nvPr/>
        </p:nvSpPr>
        <p:spPr bwMode="auto">
          <a:xfrm rot="190321">
            <a:off x="6921500" y="2678113"/>
            <a:ext cx="915988" cy="2301875"/>
          </a:xfrm>
          <a:prstGeom prst="rightBrace">
            <a:avLst>
              <a:gd name="adj1" fmla="val 52063"/>
              <a:gd name="adj2" fmla="val 47079"/>
            </a:avLst>
          </a:prstGeom>
          <a:noFill/>
          <a:ln w="28575"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solidFill>
                <a:srgbClr val="0066FF"/>
              </a:solidFill>
            </a:endParaRPr>
          </a:p>
        </p:txBody>
      </p:sp>
      <p:sp>
        <p:nvSpPr>
          <p:cNvPr id="9226" name="TextBox 12"/>
          <p:cNvSpPr txBox="1">
            <a:spLocks noChangeArrowheads="1"/>
          </p:cNvSpPr>
          <p:nvPr/>
        </p:nvSpPr>
        <p:spPr bwMode="auto">
          <a:xfrm>
            <a:off x="5248275" y="4151531"/>
            <a:ext cx="88531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eaLnBrk="1" hangingPunct="1"/>
            <a:r>
              <a:rPr lang="en-US" sz="1100" dirty="0" smtClean="0">
                <a:solidFill>
                  <a:srgbClr val="FFFFFF"/>
                </a:solidFill>
              </a:rPr>
              <a:t>96,794</a:t>
            </a:r>
            <a:endParaRPr lang="en-US" sz="1100" dirty="0">
              <a:solidFill>
                <a:srgbClr val="FFFFFF"/>
              </a:solidFill>
            </a:endParaRPr>
          </a:p>
          <a:p>
            <a:pPr eaLnBrk="1" hangingPunct="1"/>
            <a:r>
              <a:rPr lang="en-US" sz="1100" dirty="0">
                <a:solidFill>
                  <a:srgbClr val="FFFFFF"/>
                </a:solidFill>
              </a:rPr>
              <a:t>Tail Cases </a:t>
            </a:r>
          </a:p>
          <a:p>
            <a:pPr eaLnBrk="1" hangingPunct="1"/>
            <a:r>
              <a:rPr lang="en-US" sz="1100" dirty="0">
                <a:solidFill>
                  <a:srgbClr val="FFFFFF"/>
                </a:solidFill>
              </a:rPr>
              <a:t>Worked</a:t>
            </a:r>
          </a:p>
        </p:txBody>
      </p:sp>
      <p:cxnSp>
        <p:nvCxnSpPr>
          <p:cNvPr id="9227" name="Straight Arrow Connector 5"/>
          <p:cNvCxnSpPr>
            <a:cxnSpLocks noChangeShapeType="1"/>
            <a:endCxn id="9228" idx="1"/>
          </p:cNvCxnSpPr>
          <p:nvPr/>
        </p:nvCxnSpPr>
        <p:spPr bwMode="auto">
          <a:xfrm>
            <a:off x="4119563" y="2512219"/>
            <a:ext cx="833437" cy="377191"/>
          </a:xfrm>
          <a:prstGeom prst="straightConnector1">
            <a:avLst/>
          </a:prstGeom>
          <a:noFill/>
          <a:ln w="28575" algn="ctr">
            <a:solidFill>
              <a:srgbClr val="008000"/>
            </a:solidFill>
            <a:round/>
            <a:headEnd type="none" w="sm" len="sm"/>
            <a:tailEnd type="arrow" w="med" len="med"/>
          </a:ln>
          <a:extLst>
            <a:ext uri="{909E8E84-426E-40DD-AFC4-6F175D3DCCD1}">
              <a14:hiddenFill xmlns:a14="http://schemas.microsoft.com/office/drawing/2010/main">
                <a:noFill/>
              </a14:hiddenFill>
            </a:ext>
          </a:extLst>
        </p:spPr>
      </p:cxnSp>
      <p:sp>
        <p:nvSpPr>
          <p:cNvPr id="9228" name="TextBox 13"/>
          <p:cNvSpPr txBox="1">
            <a:spLocks noChangeArrowheads="1"/>
          </p:cNvSpPr>
          <p:nvPr/>
        </p:nvSpPr>
        <p:spPr bwMode="auto">
          <a:xfrm>
            <a:off x="4953000" y="2643188"/>
            <a:ext cx="14954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lgn="ctr" eaLnBrk="1" hangingPunct="1"/>
            <a:r>
              <a:rPr lang="en-US" sz="1300" dirty="0" smtClean="0">
                <a:solidFill>
                  <a:srgbClr val="FFFFFF"/>
                </a:solidFill>
              </a:rPr>
              <a:t>163,206 Tail </a:t>
            </a:r>
            <a:r>
              <a:rPr lang="en-US" sz="1300" dirty="0">
                <a:solidFill>
                  <a:srgbClr val="FFFFFF"/>
                </a:solidFill>
              </a:rPr>
              <a:t>Cases </a:t>
            </a:r>
          </a:p>
          <a:p>
            <a:pPr algn="ctr" eaLnBrk="1" hangingPunct="1"/>
            <a:r>
              <a:rPr lang="en-US" sz="1300" dirty="0">
                <a:solidFill>
                  <a:srgbClr val="FFFFFF"/>
                </a:solidFill>
              </a:rPr>
              <a:t>Needed for Goal</a:t>
            </a:r>
          </a:p>
        </p:txBody>
      </p:sp>
      <p:sp>
        <p:nvSpPr>
          <p:cNvPr id="9229" name="Rectangle 3"/>
          <p:cNvSpPr>
            <a:spLocks noChangeArrowheads="1"/>
          </p:cNvSpPr>
          <p:nvPr/>
        </p:nvSpPr>
        <p:spPr bwMode="auto">
          <a:xfrm>
            <a:off x="1524000" y="228600"/>
            <a:ext cx="7543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3000" dirty="0">
                <a:solidFill>
                  <a:schemeClr val="bg1"/>
                </a:solidFill>
                <a:latin typeface="+mj-lt"/>
              </a:rPr>
              <a:t>Clearing the Oldest Patent Applications </a:t>
            </a:r>
            <a:r>
              <a:rPr lang="en-US" sz="3200" b="0" dirty="0" smtClean="0">
                <a:solidFill>
                  <a:schemeClr val="bg1"/>
                </a:solidFill>
                <a:latin typeface="+mj-lt"/>
              </a:rPr>
              <a:t>COPA 2.0 - FY 2012 (</a:t>
            </a:r>
            <a:r>
              <a:rPr lang="en-US" sz="3200" b="0" dirty="0">
                <a:solidFill>
                  <a:schemeClr val="bg1"/>
                </a:solidFill>
                <a:latin typeface="+mj-lt"/>
              </a:rPr>
              <a:t>through </a:t>
            </a:r>
            <a:r>
              <a:rPr lang="en-US" sz="3200" b="0" dirty="0" smtClean="0">
                <a:solidFill>
                  <a:schemeClr val="bg1"/>
                </a:solidFill>
                <a:latin typeface="+mj-lt"/>
              </a:rPr>
              <a:t>1/28/12)</a:t>
            </a:r>
            <a:endParaRPr lang="en-US" sz="3200" b="0" dirty="0">
              <a:solidFill>
                <a:schemeClr val="bg1"/>
              </a:solidFill>
              <a:latin typeface="+mj-lt"/>
            </a:endParaRPr>
          </a:p>
        </p:txBody>
      </p:sp>
      <p:cxnSp>
        <p:nvCxnSpPr>
          <p:cNvPr id="14" name="Straight Arrow Connector 5"/>
          <p:cNvCxnSpPr>
            <a:cxnSpLocks noChangeShapeType="1"/>
          </p:cNvCxnSpPr>
          <p:nvPr/>
        </p:nvCxnSpPr>
        <p:spPr bwMode="auto">
          <a:xfrm>
            <a:off x="3429000" y="2867344"/>
            <a:ext cx="1752600" cy="1399856"/>
          </a:xfrm>
          <a:prstGeom prst="straightConnector1">
            <a:avLst/>
          </a:prstGeom>
          <a:noFill/>
          <a:ln w="28575" algn="ctr">
            <a:solidFill>
              <a:srgbClr val="008000"/>
            </a:solidFill>
            <a:round/>
            <a:headEnd type="none" w="sm" len="sm"/>
            <a:tailEnd type="arrow" w="med" len="med"/>
          </a:ln>
          <a:extLst>
            <a:ext uri="{909E8E84-426E-40DD-AFC4-6F175D3DCCD1}">
              <a14:hiddenFill xmlns:a14="http://schemas.microsoft.com/office/drawing/2010/main">
                <a:noFill/>
              </a14:hiddenFill>
            </a:ext>
          </a:extLst>
        </p:spPr>
      </p:cxnSp>
      <p:sp>
        <p:nvSpPr>
          <p:cNvPr id="15"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6"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16</a:t>
            </a:fld>
            <a:endParaRPr lang="en-US" dirty="0">
              <a:solidFill>
                <a:srgbClr val="273C56"/>
              </a:solidFill>
            </a:endParaRPr>
          </a:p>
        </p:txBody>
      </p:sp>
    </p:spTree>
    <p:extLst>
      <p:ext uri="{BB962C8B-B14F-4D97-AF65-F5344CB8AC3E}">
        <p14:creationId xmlns:p14="http://schemas.microsoft.com/office/powerpoint/2010/main" val="848577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1714500" y="5935663"/>
            <a:ext cx="3886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endParaRPr lang="en-US" sz="1400" dirty="0">
              <a:solidFill>
                <a:srgbClr val="CC3300"/>
              </a:solidFill>
            </a:endParaRPr>
          </a:p>
          <a:p>
            <a:pPr>
              <a:spcBef>
                <a:spcPct val="50000"/>
              </a:spcBef>
            </a:pPr>
            <a:r>
              <a:rPr lang="en-US" sz="1400" dirty="0">
                <a:solidFill>
                  <a:srgbClr val="003399"/>
                </a:solidFill>
              </a:rPr>
              <a:t>Actions Per Disposal Target</a:t>
            </a:r>
          </a:p>
        </p:txBody>
      </p:sp>
      <p:sp>
        <p:nvSpPr>
          <p:cNvPr id="11268" name="Line 6"/>
          <p:cNvSpPr>
            <a:spLocks noChangeShapeType="1"/>
          </p:cNvSpPr>
          <p:nvPr/>
        </p:nvSpPr>
        <p:spPr bwMode="auto">
          <a:xfrm>
            <a:off x="495300" y="6400800"/>
            <a:ext cx="1219200" cy="0"/>
          </a:xfrm>
          <a:prstGeom prst="line">
            <a:avLst/>
          </a:prstGeom>
          <a:noFill/>
          <a:ln w="222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66FF"/>
              </a:solidFill>
            </a:endParaRPr>
          </a:p>
        </p:txBody>
      </p:sp>
      <p:sp>
        <p:nvSpPr>
          <p:cNvPr id="11269" name="Rectangle 8"/>
          <p:cNvSpPr>
            <a:spLocks noChangeArrowheads="1"/>
          </p:cNvSpPr>
          <p:nvPr/>
        </p:nvSpPr>
        <p:spPr bwMode="auto">
          <a:xfrm>
            <a:off x="1066800" y="6400800"/>
            <a:ext cx="784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400" b="0" dirty="0">
                <a:solidFill>
                  <a:srgbClr val="003399"/>
                </a:solidFill>
              </a:rPr>
              <a:t>Sustained decrease in actions per disposal is a positive indicator – issues are being resolved efficiently.</a:t>
            </a:r>
          </a:p>
        </p:txBody>
      </p:sp>
      <p:sp>
        <p:nvSpPr>
          <p:cNvPr id="11271" name="Rectangle 4"/>
          <p:cNvSpPr>
            <a:spLocks noChangeArrowheads="1"/>
          </p:cNvSpPr>
          <p:nvPr/>
        </p:nvSpPr>
        <p:spPr bwMode="auto">
          <a:xfrm>
            <a:off x="1447800" y="323850"/>
            <a:ext cx="7810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0" dirty="0">
                <a:solidFill>
                  <a:schemeClr val="bg1"/>
                </a:solidFill>
                <a:latin typeface="+mj-lt"/>
              </a:rPr>
              <a:t>12 Month Rolling Average Actions Per Disposal, by </a:t>
            </a:r>
            <a:endParaRPr lang="en-US" sz="2400" b="0" dirty="0" smtClean="0">
              <a:solidFill>
                <a:schemeClr val="bg1"/>
              </a:solidFill>
              <a:latin typeface="+mj-lt"/>
            </a:endParaRPr>
          </a:p>
          <a:p>
            <a:pPr algn="ctr"/>
            <a:r>
              <a:rPr lang="en-US" sz="2400" b="0" dirty="0" smtClean="0">
                <a:solidFill>
                  <a:schemeClr val="bg1"/>
                </a:solidFill>
                <a:latin typeface="+mj-lt"/>
              </a:rPr>
              <a:t>Bi-Week  FY </a:t>
            </a:r>
            <a:r>
              <a:rPr lang="en-US" sz="2400" b="0" dirty="0">
                <a:solidFill>
                  <a:schemeClr val="bg1"/>
                </a:solidFill>
                <a:latin typeface="+mj-lt"/>
              </a:rPr>
              <a:t>2009 – FY 2012 (through </a:t>
            </a:r>
            <a:r>
              <a:rPr lang="en-US" sz="2400" b="0" dirty="0" smtClean="0">
                <a:solidFill>
                  <a:schemeClr val="bg1"/>
                </a:solidFill>
                <a:latin typeface="+mj-lt"/>
              </a:rPr>
              <a:t>January 28</a:t>
            </a:r>
            <a:r>
              <a:rPr lang="en-US" sz="2400" b="0" baseline="30000" dirty="0" smtClean="0">
                <a:solidFill>
                  <a:schemeClr val="bg1"/>
                </a:solidFill>
                <a:latin typeface="+mj-lt"/>
              </a:rPr>
              <a:t>th</a:t>
            </a:r>
            <a:r>
              <a:rPr lang="en-US" sz="2400" b="0" dirty="0" smtClean="0">
                <a:solidFill>
                  <a:schemeClr val="bg1"/>
                </a:solidFill>
                <a:latin typeface="+mj-lt"/>
              </a:rPr>
              <a:t>)</a:t>
            </a:r>
            <a:endParaRPr lang="en-US" sz="2400" b="0" dirty="0">
              <a:solidFill>
                <a:schemeClr val="bg1"/>
              </a:solidFill>
              <a:latin typeface="+mj-lt"/>
            </a:endParaRPr>
          </a:p>
        </p:txBody>
      </p:sp>
      <p:graphicFrame>
        <p:nvGraphicFramePr>
          <p:cNvPr id="11272" name="Object 2"/>
          <p:cNvGraphicFramePr>
            <a:graphicFrameLocks noChangeAspect="1"/>
          </p:cNvGraphicFramePr>
          <p:nvPr>
            <p:extLst>
              <p:ext uri="{D42A27DB-BD31-4B8C-83A1-F6EECF244321}">
                <p14:modId xmlns:p14="http://schemas.microsoft.com/office/powerpoint/2010/main" val="2847741542"/>
              </p:ext>
            </p:extLst>
          </p:nvPr>
        </p:nvGraphicFramePr>
        <p:xfrm>
          <a:off x="76200" y="1752600"/>
          <a:ext cx="8934450" cy="4519613"/>
        </p:xfrm>
        <a:graphic>
          <a:graphicData uri="http://schemas.openxmlformats.org/presentationml/2006/ole">
            <mc:AlternateContent xmlns:mc="http://schemas.openxmlformats.org/markup-compatibility/2006">
              <mc:Choice xmlns:v="urn:schemas-microsoft-com:vml" Requires="v">
                <p:oleObj spid="_x0000_s125993" name="Worksheet" r:id="rId4" imgW="8848657" imgH="4381500" progId="Excel.Sheet.8">
                  <p:embed/>
                </p:oleObj>
              </mc:Choice>
              <mc:Fallback>
                <p:oleObj name="Worksheet" r:id="rId4" imgW="8848657" imgH="4381500" progId="Excel.Sheet.8">
                  <p:embed/>
                  <p:pic>
                    <p:nvPicPr>
                      <p:cNvPr id="0" name=""/>
                      <p:cNvPicPr>
                        <a:picLocks noChangeAspect="1" noChangeArrowheads="1"/>
                      </p:cNvPicPr>
                      <p:nvPr/>
                    </p:nvPicPr>
                    <p:blipFill>
                      <a:blip r:embed="rId5"/>
                      <a:srcRect/>
                      <a:stretch>
                        <a:fillRect/>
                      </a:stretch>
                    </p:blipFill>
                    <p:spPr bwMode="auto">
                      <a:xfrm>
                        <a:off x="76200" y="1752600"/>
                        <a:ext cx="8934450" cy="4519613"/>
                      </a:xfrm>
                      <a:prstGeom prst="rect">
                        <a:avLst/>
                      </a:prstGeom>
                      <a:noFill/>
                      <a:ln>
                        <a:noFill/>
                      </a:ln>
                      <a:extLst/>
                    </p:spPr>
                  </p:pic>
                </p:oleObj>
              </mc:Fallback>
            </mc:AlternateContent>
          </a:graphicData>
        </a:graphic>
      </p:graphicFrame>
      <p:sp>
        <p:nvSpPr>
          <p:cNvPr id="11273" name="Line 7"/>
          <p:cNvSpPr>
            <a:spLocks noChangeShapeType="1"/>
          </p:cNvSpPr>
          <p:nvPr/>
        </p:nvSpPr>
        <p:spPr bwMode="auto">
          <a:xfrm>
            <a:off x="381000" y="4495800"/>
            <a:ext cx="8305800" cy="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66FF"/>
              </a:solidFill>
            </a:endParaRPr>
          </a:p>
        </p:txBody>
      </p:sp>
      <p:sp>
        <p:nvSpPr>
          <p:cNvPr id="11274" name="Line 9"/>
          <p:cNvSpPr>
            <a:spLocks noChangeShapeType="1"/>
          </p:cNvSpPr>
          <p:nvPr/>
        </p:nvSpPr>
        <p:spPr bwMode="auto">
          <a:xfrm flipV="1">
            <a:off x="2590800" y="1828800"/>
            <a:ext cx="0" cy="3429000"/>
          </a:xfrm>
          <a:prstGeom prst="line">
            <a:avLst/>
          </a:prstGeom>
          <a:noFill/>
          <a:ln w="9525">
            <a:solidFill>
              <a:srgbClr val="660066"/>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srgbClr val="0066FF"/>
              </a:solidFill>
            </a:endParaRPr>
          </a:p>
        </p:txBody>
      </p:sp>
      <p:sp>
        <p:nvSpPr>
          <p:cNvPr id="10"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1"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17</a:t>
            </a:fld>
            <a:endParaRPr lang="en-US" dirty="0">
              <a:solidFill>
                <a:srgbClr val="273C56"/>
              </a:solidFill>
            </a:endParaRPr>
          </a:p>
        </p:txBody>
      </p:sp>
    </p:spTree>
    <p:extLst>
      <p:ext uri="{BB962C8B-B14F-4D97-AF65-F5344CB8AC3E}">
        <p14:creationId xmlns:p14="http://schemas.microsoft.com/office/powerpoint/2010/main" val="28419370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ChangeArrowheads="1"/>
          </p:cNvSpPr>
          <p:nvPr/>
        </p:nvSpPr>
        <p:spPr bwMode="auto">
          <a:xfrm>
            <a:off x="228600" y="60960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400" b="0" dirty="0">
                <a:solidFill>
                  <a:srgbClr val="003399"/>
                </a:solidFill>
              </a:rPr>
              <a:t>Sustained increase in allowance rate is a positive indicator – it shows increased efficiency of the workforce.</a:t>
            </a:r>
          </a:p>
        </p:txBody>
      </p:sp>
      <p:sp>
        <p:nvSpPr>
          <p:cNvPr id="12293" name="Rectangle 2"/>
          <p:cNvSpPr>
            <a:spLocks noChangeArrowheads="1"/>
          </p:cNvSpPr>
          <p:nvPr/>
        </p:nvSpPr>
        <p:spPr bwMode="auto">
          <a:xfrm>
            <a:off x="1600200" y="381000"/>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0" dirty="0">
                <a:solidFill>
                  <a:schemeClr val="bg1"/>
                </a:solidFill>
                <a:latin typeface="+mj-lt"/>
              </a:rPr>
              <a:t>12 Month Rolling Average Allowance Rate, by </a:t>
            </a:r>
            <a:r>
              <a:rPr lang="en-US" sz="2400" b="0" dirty="0" smtClean="0">
                <a:solidFill>
                  <a:schemeClr val="bg1"/>
                </a:solidFill>
                <a:latin typeface="+mj-lt"/>
              </a:rPr>
              <a:t>Bi-Week FY </a:t>
            </a:r>
            <a:r>
              <a:rPr lang="en-US" sz="2400" b="0" dirty="0">
                <a:solidFill>
                  <a:schemeClr val="bg1"/>
                </a:solidFill>
                <a:latin typeface="+mj-lt"/>
              </a:rPr>
              <a:t>2009 – FY 2012 </a:t>
            </a:r>
            <a:r>
              <a:rPr lang="en-US" sz="2400" b="0" dirty="0" smtClean="0">
                <a:solidFill>
                  <a:schemeClr val="bg1"/>
                </a:solidFill>
                <a:latin typeface="+mj-lt"/>
              </a:rPr>
              <a:t>(through January 28</a:t>
            </a:r>
            <a:r>
              <a:rPr lang="en-US" sz="2400" b="0" baseline="30000" dirty="0" smtClean="0">
                <a:solidFill>
                  <a:schemeClr val="bg1"/>
                </a:solidFill>
                <a:latin typeface="+mj-lt"/>
              </a:rPr>
              <a:t>th</a:t>
            </a:r>
            <a:r>
              <a:rPr lang="en-US" sz="2400" b="0" dirty="0" smtClean="0">
                <a:solidFill>
                  <a:schemeClr val="bg1"/>
                </a:solidFill>
                <a:latin typeface="+mj-lt"/>
              </a:rPr>
              <a:t>)</a:t>
            </a:r>
            <a:endParaRPr lang="en-US" sz="2400" b="0" dirty="0">
              <a:solidFill>
                <a:schemeClr val="bg1"/>
              </a:solidFill>
              <a:latin typeface="+mj-lt"/>
            </a:endParaRPr>
          </a:p>
        </p:txBody>
      </p:sp>
      <p:graphicFrame>
        <p:nvGraphicFramePr>
          <p:cNvPr id="12294" name="Object 2"/>
          <p:cNvGraphicFramePr>
            <a:graphicFrameLocks noChangeAspect="1"/>
          </p:cNvGraphicFramePr>
          <p:nvPr>
            <p:extLst>
              <p:ext uri="{D42A27DB-BD31-4B8C-83A1-F6EECF244321}">
                <p14:modId xmlns:p14="http://schemas.microsoft.com/office/powerpoint/2010/main" val="3067882409"/>
              </p:ext>
            </p:extLst>
          </p:nvPr>
        </p:nvGraphicFramePr>
        <p:xfrm>
          <a:off x="228600" y="1600200"/>
          <a:ext cx="8624888" cy="4613275"/>
        </p:xfrm>
        <a:graphic>
          <a:graphicData uri="http://schemas.openxmlformats.org/presentationml/2006/ole">
            <mc:AlternateContent xmlns:mc="http://schemas.openxmlformats.org/markup-compatibility/2006">
              <mc:Choice xmlns:v="urn:schemas-microsoft-com:vml" Requires="v">
                <p:oleObj spid="_x0000_s127018" name="Worksheet" r:id="rId4" imgW="8763000" imgH="4714943" progId="Excel.Sheet.8">
                  <p:embed/>
                </p:oleObj>
              </mc:Choice>
              <mc:Fallback>
                <p:oleObj name="Worksheet" r:id="rId4" imgW="8763000" imgH="4714943" progId="Excel.Sheet.8">
                  <p:embed/>
                  <p:pic>
                    <p:nvPicPr>
                      <p:cNvPr id="0" name=""/>
                      <p:cNvPicPr>
                        <a:picLocks noChangeAspect="1" noChangeArrowheads="1"/>
                      </p:cNvPicPr>
                      <p:nvPr/>
                    </p:nvPicPr>
                    <p:blipFill>
                      <a:blip r:embed="rId5"/>
                      <a:srcRect/>
                      <a:stretch>
                        <a:fillRect/>
                      </a:stretch>
                    </p:blipFill>
                    <p:spPr bwMode="auto">
                      <a:xfrm>
                        <a:off x="228600" y="1600200"/>
                        <a:ext cx="8624888" cy="4613275"/>
                      </a:xfrm>
                      <a:prstGeom prst="rect">
                        <a:avLst/>
                      </a:prstGeom>
                      <a:noFill/>
                      <a:ln>
                        <a:noFill/>
                      </a:ln>
                    </p:spPr>
                  </p:pic>
                </p:oleObj>
              </mc:Fallback>
            </mc:AlternateContent>
          </a:graphicData>
        </a:graphic>
      </p:graphicFrame>
      <p:sp>
        <p:nvSpPr>
          <p:cNvPr id="12295" name="Line 6"/>
          <p:cNvSpPr>
            <a:spLocks noChangeShapeType="1"/>
          </p:cNvSpPr>
          <p:nvPr/>
        </p:nvSpPr>
        <p:spPr bwMode="auto">
          <a:xfrm flipV="1">
            <a:off x="2895600" y="1981200"/>
            <a:ext cx="0" cy="3124200"/>
          </a:xfrm>
          <a:prstGeom prst="line">
            <a:avLst/>
          </a:prstGeom>
          <a:noFill/>
          <a:ln w="9525">
            <a:solidFill>
              <a:srgbClr val="660066"/>
            </a:solidFill>
            <a:prstDash val="dash"/>
            <a:round/>
            <a:headEnd/>
            <a:tailEnd/>
          </a:ln>
          <a:extLst>
            <a:ext uri="{909E8E84-426E-40DD-AFC4-6F175D3DCCD1}">
              <a14:hiddenFill xmlns:a14="http://schemas.microsoft.com/office/drawing/2010/main">
                <a:noFill/>
              </a14:hiddenFill>
            </a:ext>
          </a:extLst>
        </p:spPr>
        <p:txBody>
          <a:bodyPr/>
          <a:lstStyle/>
          <a:p>
            <a:endParaRPr lang="en-US" dirty="0">
              <a:solidFill>
                <a:srgbClr val="0066FF"/>
              </a:solidFill>
            </a:endParaRPr>
          </a:p>
        </p:txBody>
      </p:sp>
      <p:sp>
        <p:nvSpPr>
          <p:cNvPr id="7"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8"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18</a:t>
            </a:fld>
            <a:endParaRPr lang="en-US" dirty="0">
              <a:solidFill>
                <a:srgbClr val="273C56"/>
              </a:solidFill>
            </a:endParaRPr>
          </a:p>
        </p:txBody>
      </p:sp>
    </p:spTree>
    <p:extLst>
      <p:ext uri="{BB962C8B-B14F-4D97-AF65-F5344CB8AC3E}">
        <p14:creationId xmlns:p14="http://schemas.microsoft.com/office/powerpoint/2010/main" val="3449474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Central Re-examination Unit (CRU)</a:t>
            </a:r>
            <a:endParaRPr lang="en-US" sz="3200" b="1" dirty="0"/>
          </a:p>
        </p:txBody>
      </p:sp>
      <p:sp>
        <p:nvSpPr>
          <p:cNvPr id="4" name="Date Placeholder 3"/>
          <p:cNvSpPr>
            <a:spLocks noGrp="1"/>
          </p:cNvSpPr>
          <p:nvPr>
            <p:ph type="dt" sz="half" idx="10"/>
          </p:nvPr>
        </p:nvSpPr>
        <p:spPr/>
        <p:txBody>
          <a:bodyPr/>
          <a:lstStyle/>
          <a:p>
            <a:pPr>
              <a:defRPr/>
            </a:pPr>
            <a:fld id="{FD0F5CA8-2CA3-4B1D-B73E-318E40F41E93}" type="datetime1">
              <a:rPr lang="en-US" smtClean="0"/>
              <a:pPr>
                <a:defRPr/>
              </a:pPr>
              <a:t>2/7/2012</a:t>
            </a:fld>
            <a:endParaRPr lang="en-US" dirty="0"/>
          </a:p>
        </p:txBody>
      </p:sp>
      <p:sp>
        <p:nvSpPr>
          <p:cNvPr id="5" name="Slide Number Placeholder 4"/>
          <p:cNvSpPr>
            <a:spLocks noGrp="1"/>
          </p:cNvSpPr>
          <p:nvPr>
            <p:ph type="sldNum" sz="quarter" idx="12"/>
          </p:nvPr>
        </p:nvSpPr>
        <p:spPr/>
        <p:txBody>
          <a:bodyPr/>
          <a:lstStyle/>
          <a:p>
            <a:pPr>
              <a:defRPr/>
            </a:pPr>
            <a:fld id="{AC5ACDEE-EC12-466D-A94D-535626EF7F91}" type="slidenum">
              <a:rPr lang="en-US" smtClean="0"/>
              <a:pPr>
                <a:defRPr/>
              </a:pPr>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0801850"/>
              </p:ext>
            </p:extLst>
          </p:nvPr>
        </p:nvGraphicFramePr>
        <p:xfrm>
          <a:off x="352425" y="2362200"/>
          <a:ext cx="8763000" cy="44577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bwMode="auto">
          <a:xfrm>
            <a:off x="914400" y="1295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US" sz="1500" u="sng" dirty="0" smtClean="0">
              <a:solidFill>
                <a:srgbClr val="003366"/>
              </a:solidFill>
              <a:latin typeface="Arial" charset="0"/>
            </a:endParaRPr>
          </a:p>
          <a:p>
            <a:pPr eaLnBrk="1" hangingPunct="1"/>
            <a:r>
              <a:rPr lang="en-US" sz="1500" u="sng" dirty="0" smtClean="0">
                <a:solidFill>
                  <a:srgbClr val="003366"/>
                </a:solidFill>
                <a:latin typeface="Arial" charset="0"/>
              </a:rPr>
              <a:t>Significant decline in pendency</a:t>
            </a:r>
            <a:r>
              <a:rPr lang="en-US" sz="1500" dirty="0" smtClean="0">
                <a:solidFill>
                  <a:srgbClr val="003366"/>
                </a:solidFill>
                <a:latin typeface="Arial" charset="0"/>
              </a:rPr>
              <a:t>: Increased staffing; Pilot program for waiving the statement period; Streamlined process for handling petitions and publication of certificates</a:t>
            </a:r>
          </a:p>
        </p:txBody>
      </p:sp>
      <p:sp>
        <p:nvSpPr>
          <p:cNvPr id="3" name="TextBox 2"/>
          <p:cNvSpPr txBox="1"/>
          <p:nvPr/>
        </p:nvSpPr>
        <p:spPr>
          <a:xfrm rot="18689697">
            <a:off x="7920102" y="6296216"/>
            <a:ext cx="990600" cy="276999"/>
          </a:xfrm>
          <a:prstGeom prst="rect">
            <a:avLst/>
          </a:prstGeom>
          <a:noFill/>
        </p:spPr>
        <p:txBody>
          <a:bodyPr wrap="square" rtlCol="0">
            <a:spAutoFit/>
          </a:bodyPr>
          <a:lstStyle/>
          <a:p>
            <a:r>
              <a:rPr lang="en-US" sz="1200" b="0" dirty="0" smtClean="0">
                <a:solidFill>
                  <a:schemeClr val="tx1"/>
                </a:solidFill>
                <a:latin typeface="Arial" pitchFamily="34" charset="0"/>
                <a:cs typeface="Arial" pitchFamily="34" charset="0"/>
              </a:rPr>
              <a:t>2011</a:t>
            </a:r>
            <a:endParaRPr lang="en-US" sz="12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167102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dirty="0" smtClean="0">
                <a:solidFill>
                  <a:schemeClr val="bg1"/>
                </a:solidFill>
              </a:rPr>
              <a:t>America Invents Act (AIA) </a:t>
            </a:r>
            <a:br>
              <a:rPr lang="en-US" b="1" dirty="0" smtClean="0">
                <a:solidFill>
                  <a:schemeClr val="bg1"/>
                </a:solidFill>
              </a:rPr>
            </a:br>
            <a:r>
              <a:rPr lang="en-US" sz="3200" dirty="0" smtClean="0">
                <a:solidFill>
                  <a:schemeClr val="bg1"/>
                </a:solidFill>
              </a:rPr>
              <a:t>12 Month Timeline</a:t>
            </a:r>
          </a:p>
        </p:txBody>
      </p:sp>
      <p:sp>
        <p:nvSpPr>
          <p:cNvPr id="45060" name="Slide Number Placeholder 4"/>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fontAlgn="base">
              <a:spcBef>
                <a:spcPct val="0"/>
              </a:spcBef>
              <a:spcAft>
                <a:spcPct val="0"/>
              </a:spcAft>
            </a:pPr>
            <a:fld id="{0257BEFA-823E-46D6-9737-840772952113}" type="slidenum">
              <a:rPr lang="en-US" sz="1200" b="0" smtClean="0">
                <a:solidFill>
                  <a:srgbClr val="273C56"/>
                </a:solidFill>
                <a:latin typeface="Helvetica" pitchFamily="34" charset="0"/>
              </a:rPr>
              <a:pPr fontAlgn="base">
                <a:spcBef>
                  <a:spcPct val="0"/>
                </a:spcBef>
                <a:spcAft>
                  <a:spcPct val="0"/>
                </a:spcAft>
              </a:pPr>
              <a:t>2</a:t>
            </a:fld>
            <a:endParaRPr lang="en-US" sz="1200" b="0" smtClean="0">
              <a:solidFill>
                <a:srgbClr val="273C56"/>
              </a:solidFill>
              <a:latin typeface="Helvetica" pitchFamily="34" charset="0"/>
            </a:endParaRPr>
          </a:p>
        </p:txBody>
      </p:sp>
      <p:sp>
        <p:nvSpPr>
          <p:cNvPr id="45061" name="Rectangle 1"/>
          <p:cNvSpPr>
            <a:spLocks noChangeArrowheads="1"/>
          </p:cNvSpPr>
          <p:nvPr/>
        </p:nvSpPr>
        <p:spPr bwMode="auto">
          <a:xfrm>
            <a:off x="2146300" y="1631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sz="1800" b="0">
              <a:solidFill>
                <a:srgbClr val="000000"/>
              </a:solidFill>
              <a:latin typeface="Arial" charset="0"/>
              <a:cs typeface="Arial" charset="0"/>
            </a:endParaRPr>
          </a:p>
        </p:txBody>
      </p:sp>
      <p:pic>
        <p:nvPicPr>
          <p:cNvPr id="7" name="Picture 2" descr="C:\Users\jgongola\AppData\Local\Microsoft\Windows\Temporary Internet Files\Content.Outlook\4HVPWRNQ\12 month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Tree>
    <p:extLst>
      <p:ext uri="{BB962C8B-B14F-4D97-AF65-F5344CB8AC3E}">
        <p14:creationId xmlns:p14="http://schemas.microsoft.com/office/powerpoint/2010/main" val="12256200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bwMode="auto">
          <a:xfrm>
            <a:off x="5791200" y="1981200"/>
            <a:ext cx="2743200" cy="1600200"/>
          </a:xfrm>
          <a:prstGeom prst="round1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2" name="Title 1"/>
          <p:cNvSpPr>
            <a:spLocks noGrp="1"/>
          </p:cNvSpPr>
          <p:nvPr>
            <p:ph type="title"/>
          </p:nvPr>
        </p:nvSpPr>
        <p:spPr/>
        <p:txBody>
          <a:bodyPr/>
          <a:lstStyle/>
          <a:p>
            <a:r>
              <a:rPr lang="en-US" sz="3200" b="1" dirty="0" smtClean="0"/>
              <a:t>Board of Patent Appeals &amp; Interferences </a:t>
            </a:r>
            <a:endParaRPr lang="en-US" sz="3200" b="1" dirty="0"/>
          </a:p>
        </p:txBody>
      </p:sp>
      <p:sp>
        <p:nvSpPr>
          <p:cNvPr id="4" name="Date Placeholder 3"/>
          <p:cNvSpPr>
            <a:spLocks noGrp="1"/>
          </p:cNvSpPr>
          <p:nvPr>
            <p:ph type="dt" sz="half" idx="10"/>
          </p:nvPr>
        </p:nvSpPr>
        <p:spPr/>
        <p:txBody>
          <a:bodyPr/>
          <a:lstStyle/>
          <a:p>
            <a:pPr>
              <a:defRPr/>
            </a:pPr>
            <a:fld id="{FD0F5CA8-2CA3-4B1D-B73E-318E40F41E93}" type="datetime1">
              <a:rPr lang="en-US" smtClean="0"/>
              <a:pPr>
                <a:defRPr/>
              </a:pPr>
              <a:t>2/7/2012</a:t>
            </a:fld>
            <a:endParaRPr lang="en-US" dirty="0"/>
          </a:p>
        </p:txBody>
      </p:sp>
      <p:sp>
        <p:nvSpPr>
          <p:cNvPr id="5" name="Slide Number Placeholder 4"/>
          <p:cNvSpPr>
            <a:spLocks noGrp="1"/>
          </p:cNvSpPr>
          <p:nvPr>
            <p:ph type="sldNum" sz="quarter" idx="12"/>
          </p:nvPr>
        </p:nvSpPr>
        <p:spPr/>
        <p:txBody>
          <a:bodyPr/>
          <a:lstStyle/>
          <a:p>
            <a:pPr>
              <a:defRPr/>
            </a:pPr>
            <a:fld id="{AC5ACDEE-EC12-466D-A94D-535626EF7F91}" type="slidenum">
              <a:rPr lang="en-US" smtClean="0"/>
              <a:pPr>
                <a:defRPr/>
              </a:pPr>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494532"/>
              </p:ext>
            </p:extLst>
          </p:nvPr>
        </p:nvGraphicFramePr>
        <p:xfrm>
          <a:off x="76201" y="1304925"/>
          <a:ext cx="5410200" cy="2733675"/>
        </p:xfrm>
        <a:graphic>
          <a:graphicData uri="http://schemas.openxmlformats.org/presentationml/2006/ole">
            <mc:AlternateContent xmlns:mc="http://schemas.openxmlformats.org/markup-compatibility/2006">
              <mc:Choice xmlns:v="urn:schemas-microsoft-com:vml" Requires="v">
                <p:oleObj spid="_x0000_s173116" r:id="rId4" imgW="7876715" imgH="4218798" progId="Excel.Sheet.8">
                  <p:embed/>
                </p:oleObj>
              </mc:Choice>
              <mc:Fallback>
                <p:oleObj r:id="rId4" imgW="7876715" imgH="4218798" progId="Excel.Shee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1" y="1304925"/>
                        <a:ext cx="5410200" cy="2733675"/>
                      </a:xfrm>
                      <a:prstGeom prst="rect">
                        <a:avLst/>
                      </a:prstGeom>
                      <a:noFill/>
                      <a:ln>
                        <a:noFill/>
                      </a:ln>
                    </p:spPr>
                  </p:pic>
                </p:oleObj>
              </mc:Fallback>
            </mc:AlternateContent>
          </a:graphicData>
        </a:graphic>
      </p:graphicFrame>
      <p:graphicFrame>
        <p:nvGraphicFramePr>
          <p:cNvPr id="7" name="Object 6"/>
          <p:cNvGraphicFramePr>
            <a:graphicFrameLocks noGrp="1"/>
          </p:cNvGraphicFramePr>
          <p:nvPr>
            <p:extLst>
              <p:ext uri="{D42A27DB-BD31-4B8C-83A1-F6EECF244321}">
                <p14:modId xmlns:p14="http://schemas.microsoft.com/office/powerpoint/2010/main" val="419965451"/>
              </p:ext>
            </p:extLst>
          </p:nvPr>
        </p:nvGraphicFramePr>
        <p:xfrm>
          <a:off x="3886200" y="3962400"/>
          <a:ext cx="4983602" cy="2668639"/>
        </p:xfrm>
        <a:graphic>
          <a:graphicData uri="http://schemas.openxmlformats.org/presentationml/2006/ole">
            <mc:AlternateContent xmlns:mc="http://schemas.openxmlformats.org/markup-compatibility/2006">
              <mc:Choice xmlns:v="urn:schemas-microsoft-com:vml" Requires="v">
                <p:oleObj spid="_x0000_s173117" r:id="rId7" imgW="7876715" imgH="4218798" progId="Excel.Sheet.8">
                  <p:embed/>
                </p:oleObj>
              </mc:Choice>
              <mc:Fallback>
                <p:oleObj r:id="rId7" imgW="7876715" imgH="4218798" progId="Excel.Sheet.8">
                  <p:embed/>
                  <p:pic>
                    <p:nvPicPr>
                      <p:cNvPr id="0" name="Content Placeholder 3"/>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962400"/>
                        <a:ext cx="4983602" cy="2668639"/>
                      </a:xfrm>
                      <a:prstGeom prst="rect">
                        <a:avLst/>
                      </a:prstGeom>
                      <a:noFill/>
                      <a:ln>
                        <a:noFill/>
                      </a:ln>
                    </p:spPr>
                  </p:pic>
                </p:oleObj>
              </mc:Fallback>
            </mc:AlternateContent>
          </a:graphicData>
        </a:graphic>
      </p:graphicFrame>
      <p:sp>
        <p:nvSpPr>
          <p:cNvPr id="8" name="Curved Right Arrow 7"/>
          <p:cNvSpPr/>
          <p:nvPr/>
        </p:nvSpPr>
        <p:spPr bwMode="auto">
          <a:xfrm rot="19866532">
            <a:off x="1472215" y="4343096"/>
            <a:ext cx="1262664" cy="1817411"/>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9" name="Content Placeholder 2"/>
          <p:cNvSpPr txBox="1">
            <a:spLocks/>
          </p:cNvSpPr>
          <p:nvPr/>
        </p:nvSpPr>
        <p:spPr bwMode="auto">
          <a:xfrm>
            <a:off x="6096000" y="2118076"/>
            <a:ext cx="2819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600" b="0" dirty="0" smtClean="0">
                <a:solidFill>
                  <a:srgbClr val="FF0000"/>
                </a:solidFill>
                <a:latin typeface="+mj-lt"/>
              </a:rPr>
              <a:t>*Aggressive hiring to tackle BPAI backlog</a:t>
            </a:r>
          </a:p>
        </p:txBody>
      </p:sp>
    </p:spTree>
    <p:extLst>
      <p:ext uri="{BB962C8B-B14F-4D97-AF65-F5344CB8AC3E}">
        <p14:creationId xmlns:p14="http://schemas.microsoft.com/office/powerpoint/2010/main" val="19070613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graphicFrame>
        <p:nvGraphicFramePr>
          <p:cNvPr id="14339" name="Object 3"/>
          <p:cNvGraphicFramePr>
            <a:graphicFrameLocks noGrp="1" noChangeAspect="1"/>
          </p:cNvGraphicFramePr>
          <p:nvPr>
            <p:ph sz="half" idx="4294967295"/>
            <p:extLst>
              <p:ext uri="{D42A27DB-BD31-4B8C-83A1-F6EECF244321}">
                <p14:modId xmlns:p14="http://schemas.microsoft.com/office/powerpoint/2010/main" val="3294115909"/>
              </p:ext>
            </p:extLst>
          </p:nvPr>
        </p:nvGraphicFramePr>
        <p:xfrm>
          <a:off x="228600" y="1752600"/>
          <a:ext cx="8610600" cy="4267200"/>
        </p:xfrm>
        <a:graphic>
          <a:graphicData uri="http://schemas.openxmlformats.org/presentationml/2006/ole">
            <mc:AlternateContent xmlns:mc="http://schemas.openxmlformats.org/markup-compatibility/2006">
              <mc:Choice xmlns:v="urn:schemas-microsoft-com:vml" Requires="v">
                <p:oleObj spid="_x0000_s130088" name="Worksheet" r:id="rId5" imgW="8848657" imgH="5143500" progId="Excel.Sheet.8">
                  <p:embed/>
                </p:oleObj>
              </mc:Choice>
              <mc:Fallback>
                <p:oleObj name="Worksheet" r:id="rId5" imgW="8848657" imgH="5143500" progId="Excel.Sheet.8">
                  <p:embed/>
                  <p:pic>
                    <p:nvPicPr>
                      <p:cNvPr id="0" name=""/>
                      <p:cNvPicPr>
                        <a:picLocks noGrp="1" noChangeAspect="1" noChangeArrowheads="1"/>
                      </p:cNvPicPr>
                      <p:nvPr/>
                    </p:nvPicPr>
                    <p:blipFill>
                      <a:blip r:embed="rId6"/>
                      <a:srcRect/>
                      <a:stretch>
                        <a:fillRect/>
                      </a:stretch>
                    </p:blipFill>
                    <p:spPr bwMode="auto">
                      <a:xfrm>
                        <a:off x="228600" y="1752600"/>
                        <a:ext cx="8610600" cy="4267200"/>
                      </a:xfrm>
                      <a:prstGeom prst="rect">
                        <a:avLst/>
                      </a:prstGeom>
                      <a:noFill/>
                      <a:ln>
                        <a:noFill/>
                      </a:ln>
                      <a:extLst/>
                    </p:spPr>
                  </p:pic>
                </p:oleObj>
              </mc:Fallback>
            </mc:AlternateContent>
          </a:graphicData>
        </a:graphic>
      </p:graphicFrame>
      <p:sp>
        <p:nvSpPr>
          <p:cNvPr id="14340" name="Rectangle 4"/>
          <p:cNvSpPr>
            <a:spLocks noChangeArrowheads="1"/>
          </p:cNvSpPr>
          <p:nvPr/>
        </p:nvSpPr>
        <p:spPr bwMode="auto">
          <a:xfrm>
            <a:off x="685800" y="2286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bg1"/>
                </a:solidFill>
                <a:latin typeface="+mj-lt"/>
              </a:rPr>
              <a:t>Quality </a:t>
            </a:r>
            <a:r>
              <a:rPr lang="en-US" sz="2000" dirty="0" smtClean="0">
                <a:solidFill>
                  <a:schemeClr val="bg1"/>
                </a:solidFill>
                <a:latin typeface="+mj-lt"/>
              </a:rPr>
              <a:t>Measures </a:t>
            </a:r>
          </a:p>
          <a:p>
            <a:pPr algn="ctr"/>
            <a:r>
              <a:rPr lang="en-US" sz="2000" dirty="0" smtClean="0">
                <a:solidFill>
                  <a:schemeClr val="bg1"/>
                </a:solidFill>
                <a:latin typeface="+mj-lt"/>
              </a:rPr>
              <a:t>Final Disposition, In-Process and QIR</a:t>
            </a:r>
          </a:p>
          <a:p>
            <a:pPr algn="ctr"/>
            <a:r>
              <a:rPr lang="en-US" sz="2000" dirty="0" smtClean="0">
                <a:solidFill>
                  <a:schemeClr val="bg1"/>
                </a:solidFill>
                <a:latin typeface="+mj-lt"/>
              </a:rPr>
              <a:t>12 </a:t>
            </a:r>
            <a:r>
              <a:rPr lang="en-US" sz="2000" dirty="0">
                <a:solidFill>
                  <a:schemeClr val="bg1"/>
                </a:solidFill>
                <a:latin typeface="+mj-lt"/>
              </a:rPr>
              <a:t>Month Rolling Average </a:t>
            </a:r>
            <a:r>
              <a:rPr lang="en-US" sz="2000" dirty="0" smtClean="0">
                <a:solidFill>
                  <a:schemeClr val="bg1"/>
                </a:solidFill>
                <a:latin typeface="+mj-lt"/>
              </a:rPr>
              <a:t/>
            </a:r>
            <a:br>
              <a:rPr lang="en-US" sz="2000" dirty="0" smtClean="0">
                <a:solidFill>
                  <a:schemeClr val="bg1"/>
                </a:solidFill>
                <a:latin typeface="+mj-lt"/>
              </a:rPr>
            </a:br>
            <a:r>
              <a:rPr lang="en-US" sz="2000" dirty="0" smtClean="0">
                <a:solidFill>
                  <a:schemeClr val="bg1"/>
                </a:solidFill>
                <a:latin typeface="+mj-lt"/>
              </a:rPr>
              <a:t>FY 2009 </a:t>
            </a:r>
            <a:r>
              <a:rPr lang="en-US" sz="2000" dirty="0">
                <a:solidFill>
                  <a:schemeClr val="bg1"/>
                </a:solidFill>
                <a:latin typeface="+mj-lt"/>
              </a:rPr>
              <a:t>– FY 2012 (through </a:t>
            </a:r>
            <a:r>
              <a:rPr lang="en-US" sz="2000" dirty="0" smtClean="0">
                <a:solidFill>
                  <a:schemeClr val="bg1"/>
                </a:solidFill>
                <a:latin typeface="+mj-lt"/>
              </a:rPr>
              <a:t>January)</a:t>
            </a:r>
            <a:endParaRPr lang="en-US" sz="2000" dirty="0">
              <a:solidFill>
                <a:schemeClr val="bg1"/>
              </a:solidFill>
              <a:latin typeface="+mj-lt"/>
            </a:endParaRPr>
          </a:p>
        </p:txBody>
      </p:sp>
      <p:sp>
        <p:nvSpPr>
          <p:cNvPr id="14341" name="Text Box 5"/>
          <p:cNvSpPr txBox="1">
            <a:spLocks noChangeArrowheads="1"/>
          </p:cNvSpPr>
          <p:nvPr/>
        </p:nvSpPr>
        <p:spPr bwMode="auto">
          <a:xfrm>
            <a:off x="304800" y="5757863"/>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endParaRPr lang="en-US" sz="1000" dirty="0">
              <a:solidFill>
                <a:schemeClr val="accent2"/>
              </a:solidFill>
            </a:endParaRPr>
          </a:p>
          <a:p>
            <a:pPr>
              <a:spcBef>
                <a:spcPct val="50000"/>
              </a:spcBef>
            </a:pPr>
            <a:r>
              <a:rPr lang="en-US" sz="1000" dirty="0">
                <a:solidFill>
                  <a:schemeClr val="accent2"/>
                </a:solidFill>
              </a:rPr>
              <a:t>2012 Final Disposition Compliance Rate Target Range</a:t>
            </a:r>
          </a:p>
          <a:p>
            <a:pPr>
              <a:spcBef>
                <a:spcPct val="50000"/>
              </a:spcBef>
            </a:pPr>
            <a:r>
              <a:rPr lang="en-US" sz="1000" dirty="0">
                <a:solidFill>
                  <a:schemeClr val="accent2"/>
                </a:solidFill>
              </a:rPr>
              <a:t>(95.6% - 96.7</a:t>
            </a:r>
            <a:r>
              <a:rPr lang="en-US" sz="1000" dirty="0" smtClean="0">
                <a:solidFill>
                  <a:schemeClr val="accent2"/>
                </a:solidFill>
              </a:rPr>
              <a:t>%).  Actual as of January: 95.9%</a:t>
            </a:r>
            <a:endParaRPr lang="en-US" sz="1000" dirty="0">
              <a:solidFill>
                <a:schemeClr val="accent2"/>
              </a:solidFill>
            </a:endParaRPr>
          </a:p>
        </p:txBody>
      </p:sp>
      <p:sp>
        <p:nvSpPr>
          <p:cNvPr id="14342" name="Text Box 7"/>
          <p:cNvSpPr txBox="1">
            <a:spLocks noChangeArrowheads="1"/>
          </p:cNvSpPr>
          <p:nvPr/>
        </p:nvSpPr>
        <p:spPr bwMode="auto">
          <a:xfrm>
            <a:off x="3190875" y="5988695"/>
            <a:ext cx="35814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00" dirty="0" smtClean="0">
                <a:solidFill>
                  <a:schemeClr val="tx1"/>
                </a:solidFill>
              </a:rPr>
              <a:t>2012 </a:t>
            </a:r>
            <a:r>
              <a:rPr lang="en-US" sz="1000" dirty="0">
                <a:solidFill>
                  <a:schemeClr val="tx1"/>
                </a:solidFill>
              </a:rPr>
              <a:t>In-Process Compliance Rate Target Range</a:t>
            </a:r>
          </a:p>
          <a:p>
            <a:pPr>
              <a:spcBef>
                <a:spcPct val="50000"/>
              </a:spcBef>
            </a:pPr>
            <a:r>
              <a:rPr lang="en-US" sz="1000" dirty="0">
                <a:solidFill>
                  <a:schemeClr val="tx1"/>
                </a:solidFill>
              </a:rPr>
              <a:t>(94.6% - 96.0</a:t>
            </a:r>
            <a:r>
              <a:rPr lang="en-US" sz="1000" dirty="0" smtClean="0">
                <a:solidFill>
                  <a:schemeClr val="tx1"/>
                </a:solidFill>
              </a:rPr>
              <a:t>%).  Actual as of January: 96.3%</a:t>
            </a:r>
            <a:endParaRPr lang="en-US" sz="1000" dirty="0">
              <a:solidFill>
                <a:schemeClr val="tx1"/>
              </a:solidFill>
            </a:endParaRPr>
          </a:p>
        </p:txBody>
      </p:sp>
      <p:sp>
        <p:nvSpPr>
          <p:cNvPr id="14343" name="Line 9"/>
          <p:cNvSpPr>
            <a:spLocks noChangeShapeType="1"/>
          </p:cNvSpPr>
          <p:nvPr/>
        </p:nvSpPr>
        <p:spPr bwMode="auto">
          <a:xfrm flipH="1" flipV="1">
            <a:off x="2743200" y="1905000"/>
            <a:ext cx="0" cy="3505200"/>
          </a:xfrm>
          <a:prstGeom prst="line">
            <a:avLst/>
          </a:prstGeom>
          <a:noFill/>
          <a:ln w="9525">
            <a:solidFill>
              <a:srgbClr val="800080"/>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Rectangle 15"/>
          <p:cNvSpPr>
            <a:spLocks noChangeArrowheads="1"/>
          </p:cNvSpPr>
          <p:nvPr/>
        </p:nvSpPr>
        <p:spPr bwMode="auto">
          <a:xfrm>
            <a:off x="990600" y="2476500"/>
            <a:ext cx="7467602" cy="266700"/>
          </a:xfrm>
          <a:prstGeom prst="rect">
            <a:avLst/>
          </a:prstGeom>
          <a:solidFill>
            <a:schemeClr val="accent2">
              <a:alpha val="36862"/>
            </a:schemeClr>
          </a:solidFill>
          <a:ln w="12700">
            <a:solidFill>
              <a:schemeClr val="accent2"/>
            </a:solidFill>
            <a:prstDash val="sys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Rectangle 14"/>
          <p:cNvSpPr>
            <a:spLocks noChangeArrowheads="1"/>
          </p:cNvSpPr>
          <p:nvPr/>
        </p:nvSpPr>
        <p:spPr bwMode="auto">
          <a:xfrm>
            <a:off x="990600" y="2609850"/>
            <a:ext cx="7467602" cy="261937"/>
          </a:xfrm>
          <a:prstGeom prst="rect">
            <a:avLst/>
          </a:prstGeom>
          <a:solidFill>
            <a:schemeClr val="tx1">
              <a:alpha val="12941"/>
            </a:schemeClr>
          </a:solidFill>
          <a:ln w="12700">
            <a:solidFill>
              <a:schemeClr val="tx1"/>
            </a:solidFill>
            <a:prstDash val="dash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7"/>
          <p:cNvSpPr txBox="1">
            <a:spLocks noChangeArrowheads="1"/>
          </p:cNvSpPr>
          <p:nvPr/>
        </p:nvSpPr>
        <p:spPr bwMode="auto">
          <a:xfrm>
            <a:off x="5943600" y="5988695"/>
            <a:ext cx="4038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00" dirty="0" smtClean="0">
                <a:solidFill>
                  <a:srgbClr val="00B050"/>
                </a:solidFill>
              </a:rPr>
              <a:t>2012 Quality Index Reporting Target </a:t>
            </a:r>
            <a:r>
              <a:rPr lang="en-US" sz="1000" dirty="0">
                <a:solidFill>
                  <a:srgbClr val="00B050"/>
                </a:solidFill>
              </a:rPr>
              <a:t>Range</a:t>
            </a:r>
          </a:p>
          <a:p>
            <a:pPr>
              <a:spcBef>
                <a:spcPct val="50000"/>
              </a:spcBef>
            </a:pPr>
            <a:r>
              <a:rPr lang="en-US" sz="1000" dirty="0" smtClean="0">
                <a:solidFill>
                  <a:srgbClr val="00B050"/>
                </a:solidFill>
              </a:rPr>
              <a:t>(88.3% </a:t>
            </a:r>
            <a:r>
              <a:rPr lang="en-US" sz="1000" dirty="0">
                <a:solidFill>
                  <a:srgbClr val="00B050"/>
                </a:solidFill>
              </a:rPr>
              <a:t>- </a:t>
            </a:r>
            <a:r>
              <a:rPr lang="en-US" sz="1000" dirty="0" smtClean="0">
                <a:solidFill>
                  <a:srgbClr val="00B050"/>
                </a:solidFill>
              </a:rPr>
              <a:t>91.60%).  Actual as of January: 89.5%</a:t>
            </a:r>
            <a:endParaRPr lang="en-US" sz="1000" dirty="0">
              <a:solidFill>
                <a:srgbClr val="00B050"/>
              </a:solidFill>
            </a:endParaRPr>
          </a:p>
        </p:txBody>
      </p:sp>
      <p:sp>
        <p:nvSpPr>
          <p:cNvPr id="16" name="Rectangle 14"/>
          <p:cNvSpPr>
            <a:spLocks noChangeArrowheads="1"/>
          </p:cNvSpPr>
          <p:nvPr/>
        </p:nvSpPr>
        <p:spPr bwMode="auto">
          <a:xfrm>
            <a:off x="990599" y="3352800"/>
            <a:ext cx="7467601" cy="571499"/>
          </a:xfrm>
          <a:prstGeom prst="rect">
            <a:avLst/>
          </a:prstGeom>
          <a:solidFill>
            <a:srgbClr val="00B050">
              <a:alpha val="13000"/>
            </a:srgbClr>
          </a:solidFill>
          <a:ln w="12700">
            <a:solidFill>
              <a:schemeClr val="tx1"/>
            </a:solidFill>
            <a:prstDash val="dashDot"/>
            <a:miter lim="800000"/>
            <a:headEnd type="none" w="sm" len="sm"/>
            <a:tailEnd type="none" w="sm" len="sm"/>
          </a:ln>
          <a:effectLst/>
          <a:extLst/>
        </p:spPr>
        <p:txBody>
          <a:bodyPr wrap="none" anchor="ctr"/>
          <a:lstStyle/>
          <a:p>
            <a:endParaRPr lang="en-US" dirty="0"/>
          </a:p>
        </p:txBody>
      </p:sp>
      <p:sp>
        <p:nvSpPr>
          <p:cNvPr id="17"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8"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21</a:t>
            </a:fld>
            <a:endParaRPr lang="en-US" dirty="0">
              <a:solidFill>
                <a:srgbClr val="273C56"/>
              </a:solidFill>
            </a:endParaRPr>
          </a:p>
        </p:txBody>
      </p:sp>
    </p:spTree>
    <p:extLst>
      <p:ext uri="{BB962C8B-B14F-4D97-AF65-F5344CB8AC3E}">
        <p14:creationId xmlns:p14="http://schemas.microsoft.com/office/powerpoint/2010/main" val="1504884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nchor="ctr"/>
          <a:lstStyle/>
          <a:p>
            <a:r>
              <a:rPr lang="en-US" sz="2100" b="0" dirty="0" smtClean="0">
                <a:solidFill>
                  <a:schemeClr val="bg1"/>
                </a:solidFill>
              </a:rPr>
              <a:t/>
            </a:r>
            <a:br>
              <a:rPr lang="en-US" sz="2100" b="0" dirty="0" smtClean="0">
                <a:solidFill>
                  <a:schemeClr val="bg1"/>
                </a:solidFill>
              </a:rPr>
            </a:br>
            <a:endParaRPr lang="en-US" sz="2100" b="0" dirty="0" smtClean="0">
              <a:solidFill>
                <a:schemeClr val="bg1"/>
              </a:solidFill>
            </a:endParaRPr>
          </a:p>
        </p:txBody>
      </p:sp>
      <p:sp>
        <p:nvSpPr>
          <p:cNvPr id="15363" name="Rectangle 4"/>
          <p:cNvSpPr>
            <a:spLocks noChangeArrowheads="1"/>
          </p:cNvSpPr>
          <p:nvPr/>
        </p:nvSpPr>
        <p:spPr bwMode="auto">
          <a:xfrm>
            <a:off x="685800" y="228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bg1"/>
                </a:solidFill>
                <a:latin typeface="+mj-lt"/>
              </a:rPr>
              <a:t>Quality </a:t>
            </a:r>
            <a:r>
              <a:rPr lang="en-US" sz="3600" dirty="0" smtClean="0">
                <a:solidFill>
                  <a:schemeClr val="bg1"/>
                </a:solidFill>
                <a:latin typeface="+mj-lt"/>
              </a:rPr>
              <a:t>Measures</a:t>
            </a:r>
            <a:endParaRPr lang="en-US" sz="3600" dirty="0">
              <a:solidFill>
                <a:schemeClr val="bg1"/>
              </a:solidFill>
              <a:latin typeface="+mj-lt"/>
            </a:endParaRPr>
          </a:p>
        </p:txBody>
      </p:sp>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151"/>
            <a:ext cx="9144000" cy="218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5090160" y="437959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9" name="Oval 8"/>
          <p:cNvSpPr/>
          <p:nvPr/>
        </p:nvSpPr>
        <p:spPr bwMode="auto">
          <a:xfrm>
            <a:off x="5099685" y="2834640"/>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0" name="Oval 9"/>
          <p:cNvSpPr/>
          <p:nvPr/>
        </p:nvSpPr>
        <p:spPr bwMode="auto">
          <a:xfrm>
            <a:off x="822960" y="4251960"/>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1" name="Oval 10"/>
          <p:cNvSpPr/>
          <p:nvPr/>
        </p:nvSpPr>
        <p:spPr bwMode="auto">
          <a:xfrm>
            <a:off x="822960" y="281749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5" name="Right Arrow 4"/>
          <p:cNvSpPr/>
          <p:nvPr/>
        </p:nvSpPr>
        <p:spPr bwMode="auto">
          <a:xfrm rot="16200000">
            <a:off x="914396" y="3581404"/>
            <a:ext cx="1143012" cy="228604"/>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3" name="Right Arrow 12"/>
          <p:cNvSpPr/>
          <p:nvPr/>
        </p:nvSpPr>
        <p:spPr bwMode="auto">
          <a:xfrm rot="16200000">
            <a:off x="5191121" y="3581405"/>
            <a:ext cx="1143012" cy="228604"/>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4" name="Right Arrow 13"/>
          <p:cNvSpPr/>
          <p:nvPr/>
        </p:nvSpPr>
        <p:spPr bwMode="auto">
          <a:xfrm rot="16200000">
            <a:off x="8629652" y="3143246"/>
            <a:ext cx="647700" cy="228604"/>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5" name="Right Arrow 14"/>
          <p:cNvSpPr/>
          <p:nvPr/>
        </p:nvSpPr>
        <p:spPr bwMode="auto">
          <a:xfrm rot="16200000">
            <a:off x="3356615" y="2998471"/>
            <a:ext cx="495294" cy="228604"/>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6" name="Right Arrow 15"/>
          <p:cNvSpPr/>
          <p:nvPr/>
        </p:nvSpPr>
        <p:spPr bwMode="auto">
          <a:xfrm rot="16200000">
            <a:off x="6172196" y="3581405"/>
            <a:ext cx="1143012" cy="228604"/>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7" name="Oval 16"/>
          <p:cNvSpPr/>
          <p:nvPr/>
        </p:nvSpPr>
        <p:spPr bwMode="auto">
          <a:xfrm>
            <a:off x="6187440" y="437959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8" name="Oval 17"/>
          <p:cNvSpPr/>
          <p:nvPr/>
        </p:nvSpPr>
        <p:spPr bwMode="auto">
          <a:xfrm>
            <a:off x="6164580" y="283273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19" name="Oval 18"/>
          <p:cNvSpPr/>
          <p:nvPr/>
        </p:nvSpPr>
        <p:spPr bwMode="auto">
          <a:xfrm>
            <a:off x="2956560" y="319087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20" name="Oval 19"/>
          <p:cNvSpPr/>
          <p:nvPr/>
        </p:nvSpPr>
        <p:spPr bwMode="auto">
          <a:xfrm>
            <a:off x="2956560" y="2825115"/>
            <a:ext cx="533400" cy="228600"/>
          </a:xfrm>
          <a:prstGeom prst="ellipse">
            <a:avLst/>
          </a:prstGeom>
          <a:noFill/>
          <a:ln w="38100"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rgbClr val="FF0000"/>
              </a:solidFill>
              <a:effectLst/>
              <a:latin typeface="Arial" charset="0"/>
            </a:endParaRPr>
          </a:p>
        </p:txBody>
      </p:sp>
      <p:sp>
        <p:nvSpPr>
          <p:cNvPr id="21"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22"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22</a:t>
            </a:fld>
            <a:endParaRPr lang="en-US" dirty="0">
              <a:solidFill>
                <a:srgbClr val="273C56"/>
              </a:solidFill>
            </a:endParaRPr>
          </a:p>
        </p:txBody>
      </p:sp>
    </p:spTree>
    <p:extLst>
      <p:ext uri="{BB962C8B-B14F-4D97-AF65-F5344CB8AC3E}">
        <p14:creationId xmlns:p14="http://schemas.microsoft.com/office/powerpoint/2010/main" val="28677028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Object 5"/>
          <p:cNvGraphicFramePr>
            <a:graphicFrameLocks noGrp="1" noChangeAspect="1"/>
          </p:cNvGraphicFramePr>
          <p:nvPr>
            <p:ph sz="half" idx="1"/>
            <p:extLst>
              <p:ext uri="{D42A27DB-BD31-4B8C-83A1-F6EECF244321}">
                <p14:modId xmlns:p14="http://schemas.microsoft.com/office/powerpoint/2010/main" val="255959308"/>
              </p:ext>
            </p:extLst>
          </p:nvPr>
        </p:nvGraphicFramePr>
        <p:xfrm>
          <a:off x="1" y="2743200"/>
          <a:ext cx="8915400" cy="3809999"/>
        </p:xfrm>
        <a:graphic>
          <a:graphicData uri="http://schemas.openxmlformats.org/presentationml/2006/ole">
            <mc:AlternateContent xmlns:mc="http://schemas.openxmlformats.org/markup-compatibility/2006">
              <mc:Choice xmlns:v="urn:schemas-microsoft-com:vml" Requires="v">
                <p:oleObj spid="_x0000_s132215" name="Worksheet" r:id="rId5" imgW="6943657" imgH="2828857" progId="Excel.Sheet.8">
                  <p:embed/>
                </p:oleObj>
              </mc:Choice>
              <mc:Fallback>
                <p:oleObj name="Worksheet" r:id="rId5" imgW="6943657" imgH="2828857" progId="Excel.Sheet.8">
                  <p:embed/>
                  <p:pic>
                    <p:nvPicPr>
                      <p:cNvPr id="0" name=""/>
                      <p:cNvPicPr>
                        <a:picLocks noChangeAspect="1" noChangeArrowheads="1"/>
                      </p:cNvPicPr>
                      <p:nvPr/>
                    </p:nvPicPr>
                    <p:blipFill>
                      <a:blip r:embed="rId6"/>
                      <a:srcRect/>
                      <a:stretch>
                        <a:fillRect/>
                      </a:stretch>
                    </p:blipFill>
                    <p:spPr bwMode="auto">
                      <a:xfrm>
                        <a:off x="1" y="2743200"/>
                        <a:ext cx="8915400" cy="3809999"/>
                      </a:xfrm>
                      <a:prstGeom prst="rect">
                        <a:avLst/>
                      </a:prstGeom>
                      <a:noFill/>
                      <a:ln>
                        <a:noFill/>
                      </a:ln>
                      <a:extLst/>
                    </p:spPr>
                  </p:pic>
                </p:oleObj>
              </mc:Fallback>
            </mc:AlternateContent>
          </a:graphicData>
        </a:graphic>
      </p:graphicFrame>
      <p:graphicFrame>
        <p:nvGraphicFramePr>
          <p:cNvPr id="16389" name="Object 3"/>
          <p:cNvGraphicFramePr>
            <a:graphicFrameLocks noGrp="1" noChangeAspect="1"/>
          </p:cNvGraphicFramePr>
          <p:nvPr>
            <p:ph sz="half" idx="4294967295"/>
            <p:extLst>
              <p:ext uri="{D42A27DB-BD31-4B8C-83A1-F6EECF244321}">
                <p14:modId xmlns:p14="http://schemas.microsoft.com/office/powerpoint/2010/main" val="136439809"/>
              </p:ext>
            </p:extLst>
          </p:nvPr>
        </p:nvGraphicFramePr>
        <p:xfrm>
          <a:off x="60325" y="1898650"/>
          <a:ext cx="9083675" cy="730250"/>
        </p:xfrm>
        <a:graphic>
          <a:graphicData uri="http://schemas.openxmlformats.org/presentationml/2006/ole">
            <mc:AlternateContent xmlns:mc="http://schemas.openxmlformats.org/markup-compatibility/2006">
              <mc:Choice xmlns:v="urn:schemas-microsoft-com:vml" Requires="v">
                <p:oleObj spid="_x0000_s132216" name="Worksheet" r:id="rId8" imgW="11620500" imgH="933585" progId="Excel.Sheet.8">
                  <p:embed/>
                </p:oleObj>
              </mc:Choice>
              <mc:Fallback>
                <p:oleObj name="Worksheet" r:id="rId8" imgW="11620500" imgH="933585" progId="Excel.Sheet.8">
                  <p:embed/>
                  <p:pic>
                    <p:nvPicPr>
                      <p:cNvPr id="0" name=""/>
                      <p:cNvPicPr>
                        <a:picLocks noGrp="1" noChangeAspect="1" noChangeArrowheads="1"/>
                      </p:cNvPicPr>
                      <p:nvPr/>
                    </p:nvPicPr>
                    <p:blipFill>
                      <a:blip r:embed="rId9"/>
                      <a:srcRect/>
                      <a:stretch>
                        <a:fillRect/>
                      </a:stretch>
                    </p:blipFill>
                    <p:spPr bwMode="auto">
                      <a:xfrm>
                        <a:off x="60325" y="1898650"/>
                        <a:ext cx="9083675" cy="730250"/>
                      </a:xfrm>
                      <a:prstGeom prst="rect">
                        <a:avLst/>
                      </a:prstGeom>
                      <a:noFill/>
                      <a:ln>
                        <a:noFill/>
                      </a:ln>
                    </p:spPr>
                  </p:pic>
                </p:oleObj>
              </mc:Fallback>
            </mc:AlternateContent>
          </a:graphicData>
        </a:graphic>
      </p:graphicFrame>
      <p:sp>
        <p:nvSpPr>
          <p:cNvPr id="16390" name="Rectangle 4"/>
          <p:cNvSpPr>
            <a:spLocks noChangeArrowheads="1"/>
          </p:cNvSpPr>
          <p:nvPr/>
        </p:nvSpPr>
        <p:spPr bwMode="auto">
          <a:xfrm>
            <a:off x="228600" y="24765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bg1"/>
                </a:solidFill>
                <a:latin typeface="+mj-lt"/>
              </a:rPr>
              <a:t>Green Technologies Pilot </a:t>
            </a:r>
            <a:br>
              <a:rPr lang="en-US" sz="2000" dirty="0">
                <a:solidFill>
                  <a:schemeClr val="bg1"/>
                </a:solidFill>
                <a:latin typeface="+mj-lt"/>
              </a:rPr>
            </a:br>
            <a:r>
              <a:rPr lang="en-US" sz="2000" dirty="0">
                <a:solidFill>
                  <a:schemeClr val="bg1"/>
                </a:solidFill>
                <a:latin typeface="+mj-lt"/>
              </a:rPr>
              <a:t>December 2009 – </a:t>
            </a:r>
            <a:r>
              <a:rPr lang="en-US" sz="2000" dirty="0" smtClean="0">
                <a:solidFill>
                  <a:schemeClr val="bg1"/>
                </a:solidFill>
                <a:latin typeface="+mj-lt"/>
              </a:rPr>
              <a:t>January 31</a:t>
            </a:r>
            <a:r>
              <a:rPr lang="en-US" sz="2000" baseline="30000" dirty="0" smtClean="0">
                <a:solidFill>
                  <a:schemeClr val="bg1"/>
                </a:solidFill>
                <a:latin typeface="+mj-lt"/>
              </a:rPr>
              <a:t>st</a:t>
            </a:r>
            <a:r>
              <a:rPr lang="en-US" sz="2000" dirty="0" smtClean="0">
                <a:solidFill>
                  <a:schemeClr val="bg1"/>
                </a:solidFill>
                <a:latin typeface="+mj-lt"/>
              </a:rPr>
              <a:t>, 2012</a:t>
            </a:r>
            <a:endParaRPr lang="en-US" sz="2000" dirty="0">
              <a:solidFill>
                <a:schemeClr val="bg1"/>
              </a:solidFill>
              <a:latin typeface="+mj-lt"/>
            </a:endParaRPr>
          </a:p>
        </p:txBody>
      </p:sp>
      <p:graphicFrame>
        <p:nvGraphicFramePr>
          <p:cNvPr id="16391" name="Object 6"/>
          <p:cNvGraphicFramePr>
            <a:graphicFrameLocks noGrp="1" noChangeAspect="1"/>
          </p:cNvGraphicFramePr>
          <p:nvPr>
            <p:ph sz="half" idx="2"/>
            <p:extLst>
              <p:ext uri="{D42A27DB-BD31-4B8C-83A1-F6EECF244321}">
                <p14:modId xmlns:p14="http://schemas.microsoft.com/office/powerpoint/2010/main" val="2679325193"/>
              </p:ext>
            </p:extLst>
          </p:nvPr>
        </p:nvGraphicFramePr>
        <p:xfrm>
          <a:off x="6019800" y="228600"/>
          <a:ext cx="2962275" cy="809625"/>
        </p:xfrm>
        <a:graphic>
          <a:graphicData uri="http://schemas.openxmlformats.org/presentationml/2006/ole">
            <mc:AlternateContent xmlns:mc="http://schemas.openxmlformats.org/markup-compatibility/2006">
              <mc:Choice xmlns:v="urn:schemas-microsoft-com:vml" Requires="v">
                <p:oleObj spid="_x0000_s132217" name="Worksheet" r:id="rId11" imgW="3571943" imgH="981143" progId="Excel.Sheet.8">
                  <p:embed/>
                </p:oleObj>
              </mc:Choice>
              <mc:Fallback>
                <p:oleObj name="Worksheet" r:id="rId11" imgW="3571943" imgH="981143" progId="Excel.Sheet.8">
                  <p:embed/>
                  <p:pic>
                    <p:nvPicPr>
                      <p:cNvPr id="0" name=""/>
                      <p:cNvPicPr>
                        <a:picLocks noChangeAspect="1" noChangeArrowheads="1"/>
                      </p:cNvPicPr>
                      <p:nvPr/>
                    </p:nvPicPr>
                    <p:blipFill>
                      <a:blip r:embed="rId12"/>
                      <a:srcRect/>
                      <a:stretch>
                        <a:fillRect/>
                      </a:stretch>
                    </p:blipFill>
                    <p:spPr bwMode="auto">
                      <a:xfrm>
                        <a:off x="6019800" y="228600"/>
                        <a:ext cx="2962275" cy="809625"/>
                      </a:xfrm>
                      <a:prstGeom prst="rect">
                        <a:avLst/>
                      </a:prstGeom>
                      <a:noFill/>
                      <a:ln>
                        <a:noFill/>
                      </a:ln>
                      <a:effectLst/>
                      <a:extLst>
                        <a:ext uri="{909E8E84-426E-40DD-AFC4-6F175D3DCCD1}">
                          <a14:hiddenFill xmlns:a14="http://schemas.microsoft.com/office/drawing/2010/main">
                            <a:gradFill rotWithShape="1">
                              <a:gsLst>
                                <a:gs pos="0">
                                  <a:srgbClr val="C0C0C0">
                                    <a:alpha val="60001"/>
                                  </a:srgbClr>
                                </a:gs>
                                <a:gs pos="100000">
                                  <a:srgbClr val="3366FF"/>
                                </a:gs>
                              </a:gsLst>
                              <a:lin ang="0" scaled="1"/>
                            </a:gra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8"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23</a:t>
            </a:fld>
            <a:endParaRPr lang="en-US" dirty="0">
              <a:solidFill>
                <a:srgbClr val="273C56"/>
              </a:solidFill>
            </a:endParaRPr>
          </a:p>
        </p:txBody>
      </p:sp>
    </p:spTree>
    <p:extLst>
      <p:ext uri="{BB962C8B-B14F-4D97-AF65-F5344CB8AC3E}">
        <p14:creationId xmlns:p14="http://schemas.microsoft.com/office/powerpoint/2010/main" val="29400402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676400" y="228600"/>
            <a:ext cx="8610600" cy="1143000"/>
          </a:xfrm>
        </p:spPr>
        <p:txBody>
          <a:bodyPr/>
          <a:lstStyle/>
          <a:p>
            <a:pPr eaLnBrk="1" hangingPunct="1"/>
            <a:r>
              <a:rPr lang="en-US" sz="2600" b="1" dirty="0" smtClean="0"/>
              <a:t>Current Patent Prosecution Highway (PPH)</a:t>
            </a:r>
            <a:br>
              <a:rPr lang="en-US" sz="2600" b="1" dirty="0" smtClean="0"/>
            </a:br>
            <a:r>
              <a:rPr lang="en-US" sz="2600" b="1" dirty="0" smtClean="0"/>
              <a:t>Programs</a:t>
            </a:r>
          </a:p>
        </p:txBody>
      </p:sp>
      <p:sp>
        <p:nvSpPr>
          <p:cNvPr id="2052" name="Rectangle 3"/>
          <p:cNvSpPr>
            <a:spLocks noGrp="1" noChangeArrowheads="1"/>
          </p:cNvSpPr>
          <p:nvPr>
            <p:ph type="body" sz="half" idx="1"/>
          </p:nvPr>
        </p:nvSpPr>
        <p:spPr>
          <a:xfrm>
            <a:off x="-23191" y="1676400"/>
            <a:ext cx="4267200" cy="5029200"/>
          </a:xfrm>
        </p:spPr>
        <p:txBody>
          <a:bodyPr/>
          <a:lstStyle/>
          <a:p>
            <a:pPr eaLnBrk="1" hangingPunct="1">
              <a:lnSpc>
                <a:spcPct val="80000"/>
              </a:lnSpc>
              <a:buFont typeface="Wingdings" pitchFamily="2" charset="2"/>
              <a:buNone/>
              <a:defRPr/>
            </a:pPr>
            <a:endParaRPr lang="en-US" sz="600" b="1" dirty="0" smtClean="0"/>
          </a:p>
          <a:p>
            <a:pPr marL="457200" lvl="1" indent="0" eaLnBrk="1" hangingPunct="1">
              <a:lnSpc>
                <a:spcPct val="80000"/>
              </a:lnSpc>
              <a:buFontTx/>
              <a:buNone/>
              <a:defRPr/>
            </a:pPr>
            <a:endParaRPr lang="en-US" sz="1400" b="1" dirty="0"/>
          </a:p>
          <a:p>
            <a:pPr marL="457200" lvl="1" indent="0" eaLnBrk="1" hangingPunct="1">
              <a:lnSpc>
                <a:spcPct val="80000"/>
              </a:lnSpc>
              <a:buFontTx/>
              <a:buNone/>
              <a:defRPr/>
            </a:pPr>
            <a:endParaRPr lang="en-US" sz="1400" b="1" dirty="0" smtClean="0"/>
          </a:p>
          <a:p>
            <a:pPr lvl="1" eaLnBrk="1" hangingPunct="1">
              <a:lnSpc>
                <a:spcPct val="80000"/>
              </a:lnSpc>
              <a:buFont typeface="Wingdings" pitchFamily="2" charset="2"/>
              <a:buChar char="§"/>
              <a:defRPr/>
            </a:pPr>
            <a:r>
              <a:rPr lang="en-US" sz="1400" b="1" dirty="0" smtClean="0"/>
              <a:t>Japan (JPO</a:t>
            </a:r>
            <a:r>
              <a:rPr lang="en-US" sz="1400" b="1" dirty="0"/>
              <a:t>)</a:t>
            </a:r>
            <a:endParaRPr lang="en-US" sz="1400" b="1" dirty="0" smtClean="0"/>
          </a:p>
          <a:p>
            <a:pPr lvl="1" eaLnBrk="1" hangingPunct="1">
              <a:lnSpc>
                <a:spcPct val="80000"/>
              </a:lnSpc>
              <a:buFont typeface="Wingdings" pitchFamily="2" charset="2"/>
              <a:buChar char="§"/>
              <a:defRPr/>
            </a:pPr>
            <a:r>
              <a:rPr lang="en-US" sz="1400" b="1" dirty="0" smtClean="0"/>
              <a:t>Korea (KIPO)</a:t>
            </a:r>
          </a:p>
          <a:p>
            <a:pPr lvl="1" eaLnBrk="1" hangingPunct="1">
              <a:lnSpc>
                <a:spcPct val="80000"/>
              </a:lnSpc>
              <a:buFont typeface="Wingdings" pitchFamily="2" charset="2"/>
              <a:buChar char="§"/>
              <a:defRPr/>
            </a:pPr>
            <a:r>
              <a:rPr lang="en-US" sz="1400" b="1" dirty="0" smtClean="0"/>
              <a:t>China (SIPO)</a:t>
            </a:r>
          </a:p>
          <a:p>
            <a:pPr lvl="1" eaLnBrk="1" hangingPunct="1">
              <a:lnSpc>
                <a:spcPct val="80000"/>
              </a:lnSpc>
              <a:buFont typeface="Wingdings" pitchFamily="2" charset="2"/>
              <a:buChar char="§"/>
              <a:defRPr/>
            </a:pPr>
            <a:r>
              <a:rPr lang="en-US" sz="1400" b="1" dirty="0" smtClean="0"/>
              <a:t>European Patent Office (EPO)</a:t>
            </a:r>
          </a:p>
          <a:p>
            <a:pPr lvl="1" eaLnBrk="1" hangingPunct="1">
              <a:lnSpc>
                <a:spcPct val="80000"/>
              </a:lnSpc>
              <a:buFont typeface="Wingdings" pitchFamily="2" charset="2"/>
              <a:buChar char="§"/>
              <a:defRPr/>
            </a:pPr>
            <a:r>
              <a:rPr lang="en-US" sz="1400" b="1" dirty="0" smtClean="0"/>
              <a:t>Germany (DPMA)</a:t>
            </a:r>
          </a:p>
          <a:p>
            <a:pPr lvl="1" eaLnBrk="1" hangingPunct="1">
              <a:lnSpc>
                <a:spcPct val="80000"/>
              </a:lnSpc>
              <a:buFont typeface="Wingdings" pitchFamily="2" charset="2"/>
              <a:buChar char="§"/>
              <a:defRPr/>
            </a:pPr>
            <a:r>
              <a:rPr lang="en-US" sz="1400" b="1" dirty="0" smtClean="0"/>
              <a:t>Australia (IPAU)</a:t>
            </a:r>
          </a:p>
          <a:p>
            <a:pPr lvl="1" eaLnBrk="1" hangingPunct="1">
              <a:lnSpc>
                <a:spcPct val="80000"/>
              </a:lnSpc>
              <a:buFont typeface="Wingdings" pitchFamily="2" charset="2"/>
              <a:buChar char="§"/>
              <a:defRPr/>
            </a:pPr>
            <a:r>
              <a:rPr lang="en-US" sz="1400" b="1" dirty="0" smtClean="0"/>
              <a:t>Canada (CIPO)</a:t>
            </a:r>
          </a:p>
          <a:p>
            <a:pPr lvl="1" eaLnBrk="1" hangingPunct="1">
              <a:lnSpc>
                <a:spcPct val="80000"/>
              </a:lnSpc>
              <a:buFont typeface="Wingdings" pitchFamily="2" charset="2"/>
              <a:buChar char="§"/>
              <a:defRPr/>
            </a:pPr>
            <a:r>
              <a:rPr lang="en-US" sz="1400" b="1" dirty="0" smtClean="0"/>
              <a:t>United Kingdom (UKIPO)</a:t>
            </a:r>
          </a:p>
          <a:p>
            <a:pPr lvl="1" eaLnBrk="1" hangingPunct="1">
              <a:lnSpc>
                <a:spcPct val="80000"/>
              </a:lnSpc>
              <a:buFont typeface="Wingdings" pitchFamily="2" charset="2"/>
              <a:buChar char="§"/>
              <a:defRPr/>
            </a:pPr>
            <a:r>
              <a:rPr lang="en-US" sz="1400" b="1" dirty="0" smtClean="0"/>
              <a:t>Denmark (DKPTO)</a:t>
            </a:r>
          </a:p>
          <a:p>
            <a:pPr lvl="1" eaLnBrk="1" hangingPunct="1">
              <a:lnSpc>
                <a:spcPct val="80000"/>
              </a:lnSpc>
              <a:buFont typeface="Wingdings" pitchFamily="2" charset="2"/>
              <a:buChar char="§"/>
              <a:defRPr/>
            </a:pPr>
            <a:r>
              <a:rPr lang="en-US" sz="1400" b="1" dirty="0" smtClean="0"/>
              <a:t>Iceland (IPO)</a:t>
            </a:r>
          </a:p>
          <a:p>
            <a:pPr lvl="1" eaLnBrk="1" hangingPunct="1">
              <a:lnSpc>
                <a:spcPct val="80000"/>
              </a:lnSpc>
              <a:buFont typeface="Wingdings" pitchFamily="2" charset="2"/>
              <a:buChar char="§"/>
              <a:defRPr/>
            </a:pPr>
            <a:r>
              <a:rPr lang="en-US" sz="1400" b="1" dirty="0" smtClean="0"/>
              <a:t>Norway (NIPO)</a:t>
            </a:r>
          </a:p>
          <a:p>
            <a:pPr lvl="1" eaLnBrk="1" hangingPunct="1">
              <a:lnSpc>
                <a:spcPct val="80000"/>
              </a:lnSpc>
              <a:buFont typeface="Wingdings" pitchFamily="2" charset="2"/>
              <a:buChar char="§"/>
              <a:defRPr/>
            </a:pPr>
            <a:r>
              <a:rPr lang="en-US" sz="1400" b="1" dirty="0" smtClean="0"/>
              <a:t>Nordic Patent Institute (NPI)</a:t>
            </a:r>
          </a:p>
          <a:p>
            <a:pPr lvl="1" eaLnBrk="1" hangingPunct="1">
              <a:lnSpc>
                <a:spcPct val="80000"/>
              </a:lnSpc>
              <a:buFont typeface="Wingdings" pitchFamily="2" charset="2"/>
              <a:buChar char="§"/>
              <a:defRPr/>
            </a:pPr>
            <a:r>
              <a:rPr lang="en-US" sz="1400" b="1" dirty="0" smtClean="0"/>
              <a:t>Finland (NBPR)</a:t>
            </a:r>
          </a:p>
          <a:p>
            <a:pPr lvl="1" eaLnBrk="1" hangingPunct="1">
              <a:lnSpc>
                <a:spcPct val="80000"/>
              </a:lnSpc>
              <a:buFont typeface="Wingdings" pitchFamily="2" charset="2"/>
              <a:buChar char="§"/>
              <a:defRPr/>
            </a:pPr>
            <a:r>
              <a:rPr lang="en-US" sz="1400" b="1" dirty="0" smtClean="0"/>
              <a:t>Sweden (PRV)</a:t>
            </a:r>
          </a:p>
          <a:p>
            <a:pPr lvl="1" eaLnBrk="1" hangingPunct="1">
              <a:lnSpc>
                <a:spcPct val="80000"/>
              </a:lnSpc>
              <a:buFont typeface="Wingdings" pitchFamily="2" charset="2"/>
              <a:buChar char="§"/>
              <a:defRPr/>
            </a:pPr>
            <a:endParaRPr lang="en-US" sz="1400" b="1" dirty="0" smtClean="0"/>
          </a:p>
          <a:p>
            <a:pPr marL="457200" lvl="1" indent="0" eaLnBrk="1" hangingPunct="1">
              <a:lnSpc>
                <a:spcPct val="80000"/>
              </a:lnSpc>
              <a:buFontTx/>
              <a:buNone/>
              <a:defRPr/>
            </a:pPr>
            <a:endParaRPr lang="en-US" sz="1400" b="1" dirty="0" smtClean="0"/>
          </a:p>
          <a:p>
            <a:pPr lvl="1" eaLnBrk="1" hangingPunct="1">
              <a:lnSpc>
                <a:spcPct val="80000"/>
              </a:lnSpc>
              <a:buFont typeface="Wingdings" pitchFamily="2" charset="2"/>
              <a:buChar char="§"/>
              <a:defRPr/>
            </a:pPr>
            <a:endParaRPr lang="en-US" sz="1400" b="1" dirty="0" smtClean="0"/>
          </a:p>
        </p:txBody>
      </p:sp>
      <p:pic>
        <p:nvPicPr>
          <p:cNvPr id="2053" name="Picture 4" descr="MPj0410056000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276975" y="2057400"/>
            <a:ext cx="2181225" cy="3868738"/>
          </a:xfrm>
          <a:ln w="12700">
            <a:solidFill>
              <a:schemeClr val="tx1"/>
            </a:solidFill>
            <a:miter lim="800000"/>
            <a:headEnd/>
            <a:tailEnd/>
          </a:ln>
        </p:spPr>
      </p:pic>
      <p:sp>
        <p:nvSpPr>
          <p:cNvPr id="7" name="Rectangle 3"/>
          <p:cNvSpPr txBox="1">
            <a:spLocks noChangeArrowheads="1"/>
          </p:cNvSpPr>
          <p:nvPr/>
        </p:nvSpPr>
        <p:spPr bwMode="auto">
          <a:xfrm>
            <a:off x="3276600" y="914400"/>
            <a:ext cx="426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000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20000"/>
              </a:spcAft>
              <a:buChar char="–"/>
              <a:defRPr sz="2800">
                <a:solidFill>
                  <a:srgbClr val="273C56"/>
                </a:solidFill>
                <a:latin typeface="+mn-lt"/>
              </a:defRPr>
            </a:lvl2pPr>
            <a:lvl3pPr marL="1143000" indent="-228600" algn="l" rtl="0" eaLnBrk="0" fontAlgn="base" hangingPunct="0">
              <a:spcBef>
                <a:spcPct val="20000"/>
              </a:spcBef>
              <a:spcAft>
                <a:spcPct val="20000"/>
              </a:spcAft>
              <a:buChar char="•"/>
              <a:defRPr sz="2400">
                <a:solidFill>
                  <a:srgbClr val="273C56"/>
                </a:solidFill>
                <a:latin typeface="+mn-lt"/>
              </a:defRPr>
            </a:lvl3pPr>
            <a:lvl4pPr marL="1600200" indent="-228600" algn="l" rtl="0" eaLnBrk="0" fontAlgn="base" hangingPunct="0">
              <a:spcBef>
                <a:spcPct val="20000"/>
              </a:spcBef>
              <a:spcAft>
                <a:spcPct val="20000"/>
              </a:spcAft>
              <a:buChar char="–"/>
              <a:defRPr sz="2000">
                <a:solidFill>
                  <a:srgbClr val="273C56"/>
                </a:solidFill>
                <a:latin typeface="+mn-lt"/>
              </a:defRPr>
            </a:lvl4pPr>
            <a:lvl5pPr marL="2057400" indent="-228600" algn="l" rtl="0" eaLnBrk="0" fontAlgn="base" hangingPunct="0">
              <a:spcBef>
                <a:spcPct val="20000"/>
              </a:spcBef>
              <a:spcAft>
                <a:spcPct val="20000"/>
              </a:spcAft>
              <a:buChar char="»"/>
              <a:defRPr sz="2000">
                <a:solidFill>
                  <a:srgbClr val="273C56"/>
                </a:solidFill>
                <a:latin typeface="+mn-lt"/>
              </a:defRPr>
            </a:lvl5pPr>
            <a:lvl6pPr marL="2514600" indent="-228600" algn="l" rtl="0" fontAlgn="base">
              <a:spcBef>
                <a:spcPct val="20000"/>
              </a:spcBef>
              <a:spcAft>
                <a:spcPct val="20000"/>
              </a:spcAft>
              <a:buChar char="»"/>
              <a:defRPr sz="2000">
                <a:solidFill>
                  <a:srgbClr val="273C56"/>
                </a:solidFill>
                <a:latin typeface="+mn-lt"/>
              </a:defRPr>
            </a:lvl6pPr>
            <a:lvl7pPr marL="2971800" indent="-228600" algn="l" rtl="0" fontAlgn="base">
              <a:spcBef>
                <a:spcPct val="20000"/>
              </a:spcBef>
              <a:spcAft>
                <a:spcPct val="20000"/>
              </a:spcAft>
              <a:buChar char="»"/>
              <a:defRPr sz="2000">
                <a:solidFill>
                  <a:srgbClr val="273C56"/>
                </a:solidFill>
                <a:latin typeface="+mn-lt"/>
              </a:defRPr>
            </a:lvl7pPr>
            <a:lvl8pPr marL="3429000" indent="-228600" algn="l" rtl="0" fontAlgn="base">
              <a:spcBef>
                <a:spcPct val="20000"/>
              </a:spcBef>
              <a:spcAft>
                <a:spcPct val="20000"/>
              </a:spcAft>
              <a:buChar char="»"/>
              <a:defRPr sz="2000">
                <a:solidFill>
                  <a:srgbClr val="273C56"/>
                </a:solidFill>
                <a:latin typeface="+mn-lt"/>
              </a:defRPr>
            </a:lvl8pPr>
            <a:lvl9pPr marL="3886200" indent="-228600" algn="l" rtl="0" fontAlgn="base">
              <a:spcBef>
                <a:spcPct val="20000"/>
              </a:spcBef>
              <a:spcAft>
                <a:spcPct val="20000"/>
              </a:spcAft>
              <a:buChar char="»"/>
              <a:defRPr sz="2000">
                <a:solidFill>
                  <a:srgbClr val="273C56"/>
                </a:solidFill>
                <a:latin typeface="+mn-lt"/>
              </a:defRPr>
            </a:lvl9pPr>
          </a:lstStyle>
          <a:p>
            <a:pPr eaLnBrk="1" hangingPunct="1">
              <a:lnSpc>
                <a:spcPct val="80000"/>
              </a:lnSpc>
              <a:buFont typeface="Wingdings" pitchFamily="2" charset="2"/>
              <a:buNone/>
              <a:defRPr/>
            </a:pPr>
            <a:endParaRPr lang="en-US" sz="600" dirty="0" smtClean="0"/>
          </a:p>
          <a:p>
            <a:pPr marL="457200" lvl="1" indent="0" eaLnBrk="1" hangingPunct="1">
              <a:lnSpc>
                <a:spcPct val="80000"/>
              </a:lnSpc>
              <a:buFontTx/>
              <a:buNone/>
              <a:defRPr/>
            </a:pPr>
            <a:endParaRPr lang="en-US" sz="1400" dirty="0" smtClean="0"/>
          </a:p>
          <a:p>
            <a:pPr lvl="1" eaLnBrk="1" hangingPunct="1">
              <a:lnSpc>
                <a:spcPct val="80000"/>
              </a:lnSpc>
              <a:buFont typeface="Wingdings" pitchFamily="2" charset="2"/>
              <a:buChar char="§"/>
              <a:defRPr/>
            </a:pPr>
            <a:endParaRPr lang="en-US" sz="1400" dirty="0" smtClean="0"/>
          </a:p>
          <a:p>
            <a:pPr lvl="1" eaLnBrk="1" hangingPunct="1">
              <a:lnSpc>
                <a:spcPct val="80000"/>
              </a:lnSpc>
              <a:buFont typeface="Wingdings" pitchFamily="2" charset="2"/>
              <a:buChar char="§"/>
              <a:defRPr/>
            </a:pPr>
            <a:endParaRPr lang="en-US" sz="1400" dirty="0" smtClean="0"/>
          </a:p>
          <a:p>
            <a:pPr lvl="1" eaLnBrk="1" hangingPunct="1">
              <a:lnSpc>
                <a:spcPct val="80000"/>
              </a:lnSpc>
              <a:buFont typeface="Wingdings" pitchFamily="2" charset="2"/>
              <a:buChar char="§"/>
              <a:defRPr/>
            </a:pPr>
            <a:endParaRPr lang="en-US" sz="1400" dirty="0" smtClean="0"/>
          </a:p>
          <a:p>
            <a:pPr lvl="1" eaLnBrk="1" hangingPunct="1">
              <a:lnSpc>
                <a:spcPct val="80000"/>
              </a:lnSpc>
              <a:buFont typeface="Wingdings" pitchFamily="2" charset="2"/>
              <a:buChar char="§"/>
              <a:defRPr/>
            </a:pPr>
            <a:endParaRPr lang="en-US" sz="1400" dirty="0" smtClean="0"/>
          </a:p>
          <a:p>
            <a:pPr lvl="1" eaLnBrk="1" hangingPunct="1">
              <a:lnSpc>
                <a:spcPct val="80000"/>
              </a:lnSpc>
              <a:buFont typeface="Wingdings" pitchFamily="2" charset="2"/>
              <a:buChar char="§"/>
              <a:defRPr/>
            </a:pPr>
            <a:r>
              <a:rPr lang="en-US" sz="1400" dirty="0" smtClean="0"/>
              <a:t>Russia (</a:t>
            </a:r>
            <a:r>
              <a:rPr lang="en-US" sz="1400" dirty="0" err="1" smtClean="0"/>
              <a:t>Rospatent</a:t>
            </a:r>
            <a:r>
              <a:rPr lang="en-US" sz="1400" dirty="0" smtClean="0"/>
              <a:t>)</a:t>
            </a:r>
          </a:p>
          <a:p>
            <a:pPr lvl="1" eaLnBrk="1" hangingPunct="1">
              <a:lnSpc>
                <a:spcPct val="80000"/>
              </a:lnSpc>
              <a:buFont typeface="Wingdings" pitchFamily="2" charset="2"/>
              <a:buChar char="§"/>
              <a:defRPr/>
            </a:pPr>
            <a:r>
              <a:rPr lang="en-US" sz="1400" dirty="0" smtClean="0"/>
              <a:t>Israel (ILPO)</a:t>
            </a:r>
          </a:p>
          <a:p>
            <a:pPr lvl="1" eaLnBrk="1" hangingPunct="1">
              <a:lnSpc>
                <a:spcPct val="80000"/>
              </a:lnSpc>
              <a:buFont typeface="Wingdings" pitchFamily="2" charset="2"/>
              <a:buChar char="§"/>
              <a:defRPr/>
            </a:pPr>
            <a:r>
              <a:rPr lang="en-US" sz="1400" dirty="0" smtClean="0"/>
              <a:t>Taiwan (TIPO)</a:t>
            </a:r>
          </a:p>
          <a:p>
            <a:pPr lvl="1" eaLnBrk="1" hangingPunct="1">
              <a:lnSpc>
                <a:spcPct val="80000"/>
              </a:lnSpc>
              <a:buFont typeface="Wingdings" pitchFamily="2" charset="2"/>
              <a:buChar char="§"/>
              <a:defRPr/>
            </a:pPr>
            <a:r>
              <a:rPr lang="en-US" sz="1400" dirty="0" smtClean="0"/>
              <a:t>Hungary (HPO)</a:t>
            </a:r>
          </a:p>
          <a:p>
            <a:pPr lvl="1" eaLnBrk="1" hangingPunct="1">
              <a:lnSpc>
                <a:spcPct val="80000"/>
              </a:lnSpc>
              <a:buFont typeface="Wingdings" pitchFamily="2" charset="2"/>
              <a:buChar char="§"/>
              <a:defRPr/>
            </a:pPr>
            <a:r>
              <a:rPr lang="en-US" sz="1400" dirty="0" smtClean="0"/>
              <a:t>Spain (SPTO)</a:t>
            </a:r>
          </a:p>
          <a:p>
            <a:pPr lvl="1" eaLnBrk="1" hangingPunct="1">
              <a:lnSpc>
                <a:spcPct val="80000"/>
              </a:lnSpc>
              <a:buFont typeface="Wingdings" pitchFamily="2" charset="2"/>
              <a:buChar char="§"/>
              <a:defRPr/>
            </a:pPr>
            <a:r>
              <a:rPr lang="en-US" sz="1400" dirty="0" smtClean="0"/>
              <a:t>Austria (APO)</a:t>
            </a:r>
          </a:p>
          <a:p>
            <a:pPr lvl="1" eaLnBrk="1" hangingPunct="1">
              <a:lnSpc>
                <a:spcPct val="80000"/>
              </a:lnSpc>
              <a:buFont typeface="Wingdings" pitchFamily="2" charset="2"/>
              <a:buChar char="§"/>
              <a:defRPr/>
            </a:pPr>
            <a:r>
              <a:rPr lang="en-US" sz="1400" dirty="0" smtClean="0"/>
              <a:t>Singapore (IPOS)</a:t>
            </a:r>
          </a:p>
          <a:p>
            <a:pPr lvl="1" eaLnBrk="1" hangingPunct="1">
              <a:lnSpc>
                <a:spcPct val="80000"/>
              </a:lnSpc>
              <a:buFont typeface="Wingdings" pitchFamily="2" charset="2"/>
              <a:buChar char="§"/>
              <a:defRPr/>
            </a:pPr>
            <a:r>
              <a:rPr lang="en-US" sz="1400" dirty="0" smtClean="0"/>
              <a:t>Mexico (IMPI)</a:t>
            </a:r>
          </a:p>
          <a:p>
            <a:pPr marL="457200" lvl="1" indent="0" eaLnBrk="1" hangingPunct="1">
              <a:lnSpc>
                <a:spcPct val="80000"/>
              </a:lnSpc>
              <a:buFontTx/>
              <a:buNone/>
              <a:defRPr/>
            </a:pPr>
            <a:endParaRPr lang="en-US" sz="1400" dirty="0" smtClean="0"/>
          </a:p>
          <a:p>
            <a:pPr marL="457200" lvl="1" indent="0" eaLnBrk="1" hangingPunct="1">
              <a:lnSpc>
                <a:spcPct val="80000"/>
              </a:lnSpc>
              <a:buFontTx/>
              <a:buNone/>
              <a:defRPr/>
            </a:pPr>
            <a:endParaRPr lang="en-US" sz="1400" dirty="0" smtClean="0"/>
          </a:p>
          <a:p>
            <a:pPr lvl="1" eaLnBrk="1" hangingPunct="1">
              <a:lnSpc>
                <a:spcPct val="80000"/>
              </a:lnSpc>
              <a:buFont typeface="Wingdings" pitchFamily="2" charset="2"/>
              <a:buChar char="§"/>
              <a:defRPr/>
            </a:pPr>
            <a:endParaRPr lang="en-US" sz="1400" dirty="0" smtClean="0"/>
          </a:p>
        </p:txBody>
      </p:sp>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9"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24</a:t>
            </a:fld>
            <a:endParaRPr lang="en-US" dirty="0">
              <a:solidFill>
                <a:srgbClr val="273C56"/>
              </a:solidFill>
            </a:endParaRPr>
          </a:p>
        </p:txBody>
      </p:sp>
    </p:spTree>
    <p:extLst>
      <p:ext uri="{BB962C8B-B14F-4D97-AF65-F5344CB8AC3E}">
        <p14:creationId xmlns:p14="http://schemas.microsoft.com/office/powerpoint/2010/main" val="3671577144"/>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b="1" dirty="0" smtClean="0"/>
              <a:t>PPH Requests at USPTO</a:t>
            </a:r>
          </a:p>
        </p:txBody>
      </p:sp>
      <p:sp>
        <p:nvSpPr>
          <p:cNvPr id="3076" name="Rectangle 3"/>
          <p:cNvSpPr>
            <a:spLocks noGrp="1" noChangeArrowheads="1"/>
          </p:cNvSpPr>
          <p:nvPr>
            <p:ph type="body" idx="1"/>
          </p:nvPr>
        </p:nvSpPr>
        <p:spPr>
          <a:xfrm>
            <a:off x="533400" y="1447800"/>
            <a:ext cx="7727950" cy="609600"/>
          </a:xfrm>
        </p:spPr>
        <p:txBody>
          <a:bodyPr/>
          <a:lstStyle/>
          <a:p>
            <a:r>
              <a:rPr lang="en-US" sz="2000" dirty="0" smtClean="0"/>
              <a:t>USPTO goal for PPH requests in calendar year 2011:  8,000</a:t>
            </a:r>
          </a:p>
          <a:p>
            <a:r>
              <a:rPr lang="en-US" sz="2000" dirty="0" smtClean="0"/>
              <a:t>Status as of December 31:</a:t>
            </a:r>
          </a:p>
          <a:p>
            <a:endParaRPr lang="en-US" sz="2000" dirty="0" smtClean="0"/>
          </a:p>
        </p:txBody>
      </p:sp>
      <p:graphicFrame>
        <p:nvGraphicFramePr>
          <p:cNvPr id="547859" name="Group 19"/>
          <p:cNvGraphicFramePr>
            <a:graphicFrameLocks noGrp="1"/>
          </p:cNvGraphicFramePr>
          <p:nvPr>
            <p:extLst>
              <p:ext uri="{D42A27DB-BD31-4B8C-83A1-F6EECF244321}">
                <p14:modId xmlns:p14="http://schemas.microsoft.com/office/powerpoint/2010/main" val="3218478505"/>
              </p:ext>
            </p:extLst>
          </p:nvPr>
        </p:nvGraphicFramePr>
        <p:xfrm>
          <a:off x="1828800" y="2377344"/>
          <a:ext cx="5257800" cy="1463136"/>
        </p:xfrm>
        <a:graphic>
          <a:graphicData uri="http://schemas.openxmlformats.org/drawingml/2006/table">
            <a:tbl>
              <a:tblPr/>
              <a:tblGrid>
                <a:gridCol w="2628900"/>
                <a:gridCol w="2628900"/>
              </a:tblGrid>
              <a:tr h="48524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0" i="0" u="none" strike="noStrike" cap="none" normalizeH="0" baseline="0" dirty="0" smtClean="0">
                          <a:ln>
                            <a:noFill/>
                          </a:ln>
                          <a:solidFill>
                            <a:schemeClr val="accent6">
                              <a:lumMod val="50000"/>
                            </a:schemeClr>
                          </a:solidFill>
                          <a:effectLst/>
                          <a:latin typeface="Tw Cen MT" pitchFamily="34" charset="0"/>
                        </a:rPr>
                        <a:t>Paris-PPH</a:t>
                      </a:r>
                    </a:p>
                  </a:txBody>
                  <a:tcPr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0" i="0" u="none" strike="noStrike" cap="none" normalizeH="0" baseline="0" dirty="0" smtClean="0">
                          <a:ln>
                            <a:noFill/>
                          </a:ln>
                          <a:solidFill>
                            <a:schemeClr val="accent6">
                              <a:lumMod val="50000"/>
                            </a:schemeClr>
                          </a:solidFill>
                          <a:effectLst/>
                          <a:latin typeface="Tw Cen MT" pitchFamily="34" charset="0"/>
                        </a:rPr>
                        <a:t>6,354</a:t>
                      </a:r>
                    </a:p>
                  </a:txBody>
                  <a:tcPr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524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0" i="0" u="none" strike="noStrike" cap="none" normalizeH="0" baseline="0" dirty="0" smtClean="0">
                          <a:ln>
                            <a:noFill/>
                          </a:ln>
                          <a:solidFill>
                            <a:schemeClr val="accent6">
                              <a:lumMod val="50000"/>
                            </a:schemeClr>
                          </a:solidFill>
                          <a:effectLst/>
                          <a:latin typeface="Tw Cen MT" pitchFamily="34" charset="0"/>
                        </a:rPr>
                        <a:t>PCT-PPH</a:t>
                      </a:r>
                    </a:p>
                  </a:txBody>
                  <a:tcPr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0" i="0" u="none" strike="noStrike" cap="none" normalizeH="0" baseline="0" dirty="0" smtClean="0">
                          <a:ln>
                            <a:noFill/>
                          </a:ln>
                          <a:solidFill>
                            <a:schemeClr val="accent6">
                              <a:lumMod val="50000"/>
                            </a:schemeClr>
                          </a:solidFill>
                          <a:effectLst/>
                          <a:latin typeface="Tw Cen MT" pitchFamily="34" charset="0"/>
                        </a:rPr>
                        <a:t>2,622</a:t>
                      </a:r>
                    </a:p>
                  </a:txBody>
                  <a:tcPr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524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1" i="0" u="none" strike="noStrike" cap="none" normalizeH="0" baseline="0" smtClean="0">
                          <a:ln>
                            <a:noFill/>
                          </a:ln>
                          <a:solidFill>
                            <a:schemeClr val="accent6">
                              <a:lumMod val="50000"/>
                            </a:schemeClr>
                          </a:solidFill>
                          <a:effectLst/>
                          <a:latin typeface="Tw Cen MT" pitchFamily="34" charset="0"/>
                        </a:rPr>
                        <a:t>Total</a:t>
                      </a:r>
                    </a:p>
                  </a:txBody>
                  <a:tcPr marT="45736" marB="4573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600" b="1" i="0" u="none" strike="noStrike" cap="none" normalizeH="0" baseline="0" dirty="0" smtClean="0">
                          <a:ln>
                            <a:noFill/>
                          </a:ln>
                          <a:solidFill>
                            <a:schemeClr val="accent6">
                              <a:lumMod val="50000"/>
                            </a:schemeClr>
                          </a:solidFill>
                          <a:effectLst/>
                          <a:latin typeface="Tw Cen MT" pitchFamily="34" charset="0"/>
                        </a:rPr>
                        <a:t>8,976</a:t>
                      </a:r>
                    </a:p>
                  </a:txBody>
                  <a:tcPr marT="45736" marB="4573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6" name="Group 41"/>
          <p:cNvGraphicFramePr>
            <a:graphicFrameLocks noGrp="1"/>
          </p:cNvGraphicFramePr>
          <p:nvPr>
            <p:extLst>
              <p:ext uri="{D42A27DB-BD31-4B8C-83A1-F6EECF244321}">
                <p14:modId xmlns:p14="http://schemas.microsoft.com/office/powerpoint/2010/main" val="2208859178"/>
              </p:ext>
            </p:extLst>
          </p:nvPr>
        </p:nvGraphicFramePr>
        <p:xfrm>
          <a:off x="793750" y="4378070"/>
          <a:ext cx="7543800" cy="2022730"/>
        </p:xfrm>
        <a:graphic>
          <a:graphicData uri="http://schemas.openxmlformats.org/drawingml/2006/table">
            <a:tbl>
              <a:tblPr/>
              <a:tblGrid>
                <a:gridCol w="2989053"/>
                <a:gridCol w="1423358"/>
                <a:gridCol w="1352191"/>
                <a:gridCol w="1779198"/>
              </a:tblGrid>
              <a:tr h="51078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US" sz="2200" b="1" i="0" u="none" strike="noStrike" cap="none" normalizeH="0" baseline="0" dirty="0" smtClean="0">
                        <a:ln>
                          <a:noFill/>
                        </a:ln>
                        <a:solidFill>
                          <a:schemeClr val="accent6">
                            <a:lumMod val="50000"/>
                          </a:schemeClr>
                        </a:solidFill>
                        <a:effectLst/>
                        <a:latin typeface="Tw Cen MT" pitchFamily="34" charset="0"/>
                      </a:endParaRPr>
                    </a:p>
                  </a:txBody>
                  <a:tcPr marL="85402" marR="85402" marT="42706" marB="4270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Paris-PPH</a:t>
                      </a:r>
                    </a:p>
                  </a:txBody>
                  <a:tcPr marL="85402" marR="85402" marT="42706" marB="4270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PCT-PPH</a:t>
                      </a:r>
                    </a:p>
                  </a:txBody>
                  <a:tcPr marL="85402" marR="85402" marT="42706" marB="4270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All Cases</a:t>
                      </a:r>
                    </a:p>
                  </a:txBody>
                  <a:tcPr marL="85402" marR="85402" marT="42706" marB="42706"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403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Grant Rate (Allowances/Total Number of Disposals)</a:t>
                      </a:r>
                    </a:p>
                  </a:txBody>
                  <a:tcPr marL="85402" marR="85402" marT="42706" marB="4270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89%</a:t>
                      </a:r>
                    </a:p>
                  </a:txBody>
                  <a:tcPr marL="85402" marR="85402" marT="42706" marB="4270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96%</a:t>
                      </a:r>
                    </a:p>
                  </a:txBody>
                  <a:tcPr marL="85402" marR="85402" marT="42706" marB="4270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47%</a:t>
                      </a:r>
                    </a:p>
                  </a:txBody>
                  <a:tcPr marL="85402" marR="85402" marT="42706" marB="4270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18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Actions per Disposal</a:t>
                      </a:r>
                    </a:p>
                  </a:txBody>
                  <a:tcPr marL="85402" marR="85402" marT="42706" marB="4270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2.13</a:t>
                      </a:r>
                    </a:p>
                  </a:txBody>
                  <a:tcPr marL="85402" marR="85402" marT="42706" marB="4270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1.61</a:t>
                      </a:r>
                    </a:p>
                  </a:txBody>
                  <a:tcPr marL="85402" marR="85402" marT="42706" marB="4270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200" b="1" i="0" u="none" strike="noStrike" cap="none" normalizeH="0" baseline="0" dirty="0" smtClean="0">
                          <a:ln>
                            <a:noFill/>
                          </a:ln>
                          <a:solidFill>
                            <a:schemeClr val="accent6">
                              <a:lumMod val="50000"/>
                            </a:schemeClr>
                          </a:solidFill>
                          <a:effectLst/>
                          <a:latin typeface="Tw Cen MT" pitchFamily="34" charset="0"/>
                        </a:rPr>
                        <a:t>2.49</a:t>
                      </a:r>
                    </a:p>
                  </a:txBody>
                  <a:tcPr marL="85402" marR="85402" marT="42706" marB="4270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 name="Rectangle 3"/>
          <p:cNvSpPr txBox="1">
            <a:spLocks noChangeArrowheads="1"/>
          </p:cNvSpPr>
          <p:nvPr/>
        </p:nvSpPr>
        <p:spPr bwMode="auto">
          <a:xfrm>
            <a:off x="609600" y="3962400"/>
            <a:ext cx="77279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000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20000"/>
              </a:spcAft>
              <a:buChar char="–"/>
              <a:defRPr sz="2800">
                <a:solidFill>
                  <a:srgbClr val="273C56"/>
                </a:solidFill>
                <a:latin typeface="+mn-lt"/>
              </a:defRPr>
            </a:lvl2pPr>
            <a:lvl3pPr marL="1143000" indent="-228600" algn="l" rtl="0" eaLnBrk="0" fontAlgn="base" hangingPunct="0">
              <a:spcBef>
                <a:spcPct val="20000"/>
              </a:spcBef>
              <a:spcAft>
                <a:spcPct val="20000"/>
              </a:spcAft>
              <a:buChar char="•"/>
              <a:defRPr sz="2400">
                <a:solidFill>
                  <a:srgbClr val="273C56"/>
                </a:solidFill>
                <a:latin typeface="+mn-lt"/>
              </a:defRPr>
            </a:lvl3pPr>
            <a:lvl4pPr marL="1600200" indent="-228600" algn="l" rtl="0" eaLnBrk="0" fontAlgn="base" hangingPunct="0">
              <a:spcBef>
                <a:spcPct val="20000"/>
              </a:spcBef>
              <a:spcAft>
                <a:spcPct val="20000"/>
              </a:spcAft>
              <a:buChar char="–"/>
              <a:defRPr sz="2000">
                <a:solidFill>
                  <a:srgbClr val="273C56"/>
                </a:solidFill>
                <a:latin typeface="+mn-lt"/>
              </a:defRPr>
            </a:lvl4pPr>
            <a:lvl5pPr marL="2057400" indent="-228600" algn="l" rtl="0" eaLnBrk="0" fontAlgn="base" hangingPunct="0">
              <a:spcBef>
                <a:spcPct val="20000"/>
              </a:spcBef>
              <a:spcAft>
                <a:spcPct val="20000"/>
              </a:spcAft>
              <a:buChar char="»"/>
              <a:defRPr sz="2000">
                <a:solidFill>
                  <a:srgbClr val="273C56"/>
                </a:solidFill>
                <a:latin typeface="+mn-lt"/>
              </a:defRPr>
            </a:lvl5pPr>
            <a:lvl6pPr marL="2514600" indent="-228600" algn="l" rtl="0" fontAlgn="base">
              <a:spcBef>
                <a:spcPct val="20000"/>
              </a:spcBef>
              <a:spcAft>
                <a:spcPct val="20000"/>
              </a:spcAft>
              <a:buChar char="»"/>
              <a:defRPr sz="2000">
                <a:solidFill>
                  <a:srgbClr val="273C56"/>
                </a:solidFill>
                <a:latin typeface="+mn-lt"/>
              </a:defRPr>
            </a:lvl6pPr>
            <a:lvl7pPr marL="2971800" indent="-228600" algn="l" rtl="0" fontAlgn="base">
              <a:spcBef>
                <a:spcPct val="20000"/>
              </a:spcBef>
              <a:spcAft>
                <a:spcPct val="20000"/>
              </a:spcAft>
              <a:buChar char="»"/>
              <a:defRPr sz="2000">
                <a:solidFill>
                  <a:srgbClr val="273C56"/>
                </a:solidFill>
                <a:latin typeface="+mn-lt"/>
              </a:defRPr>
            </a:lvl7pPr>
            <a:lvl8pPr marL="3429000" indent="-228600" algn="l" rtl="0" fontAlgn="base">
              <a:spcBef>
                <a:spcPct val="20000"/>
              </a:spcBef>
              <a:spcAft>
                <a:spcPct val="20000"/>
              </a:spcAft>
              <a:buChar char="»"/>
              <a:defRPr sz="2000">
                <a:solidFill>
                  <a:srgbClr val="273C56"/>
                </a:solidFill>
                <a:latin typeface="+mn-lt"/>
              </a:defRPr>
            </a:lvl8pPr>
            <a:lvl9pPr marL="3886200" indent="-228600" algn="l" rtl="0" fontAlgn="base">
              <a:spcBef>
                <a:spcPct val="20000"/>
              </a:spcBef>
              <a:spcAft>
                <a:spcPct val="20000"/>
              </a:spcAft>
              <a:buChar char="»"/>
              <a:defRPr sz="2000">
                <a:solidFill>
                  <a:srgbClr val="273C56"/>
                </a:solidFill>
                <a:latin typeface="+mn-lt"/>
              </a:defRPr>
            </a:lvl9pPr>
          </a:lstStyle>
          <a:p>
            <a:r>
              <a:rPr lang="en-US" sz="2000" b="0" dirty="0" smtClean="0"/>
              <a:t>PPH results compared with all cases:</a:t>
            </a:r>
          </a:p>
          <a:p>
            <a:endParaRPr lang="en-US" sz="2000" dirty="0" smtClean="0"/>
          </a:p>
        </p:txBody>
      </p:sp>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0"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25</a:t>
            </a:fld>
            <a:endParaRPr lang="en-US" dirty="0">
              <a:solidFill>
                <a:srgbClr val="273C56"/>
              </a:solidFill>
            </a:endParaRPr>
          </a:p>
        </p:txBody>
      </p:sp>
    </p:spTree>
    <p:extLst>
      <p:ext uri="{BB962C8B-B14F-4D97-AF65-F5344CB8AC3E}">
        <p14:creationId xmlns:p14="http://schemas.microsoft.com/office/powerpoint/2010/main" val="2252899672"/>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Cooperative Patent</a:t>
            </a:r>
            <a:br>
              <a:rPr lang="en-US" sz="3000" b="1" dirty="0" smtClean="0"/>
            </a:br>
            <a:r>
              <a:rPr lang="en-US" sz="3000" b="1" dirty="0" smtClean="0"/>
              <a:t> Classification (CPC)</a:t>
            </a:r>
            <a:endParaRPr lang="en-US" sz="3000" b="1" dirty="0"/>
          </a:p>
        </p:txBody>
      </p:sp>
      <p:pic>
        <p:nvPicPr>
          <p:cNvPr id="6" name="Picture 5" descr="EPO_rgb_300dpi"/>
          <p:cNvPicPr>
            <a:picLocks noChangeAspect="1" noChangeArrowheads="1"/>
          </p:cNvPicPr>
          <p:nvPr/>
        </p:nvPicPr>
        <p:blipFill>
          <a:blip r:embed="rId2"/>
          <a:srcRect/>
          <a:stretch>
            <a:fillRect/>
          </a:stretch>
        </p:blipFill>
        <p:spPr bwMode="auto">
          <a:xfrm>
            <a:off x="7155436" y="304800"/>
            <a:ext cx="1950464" cy="976246"/>
          </a:xfrm>
          <a:prstGeom prst="rect">
            <a:avLst/>
          </a:prstGeom>
          <a:noFill/>
          <a:ln w="9525">
            <a:noFill/>
            <a:miter lim="800000"/>
            <a:headEnd/>
            <a:tailEnd/>
          </a:ln>
        </p:spPr>
      </p:pic>
      <p:graphicFrame>
        <p:nvGraphicFramePr>
          <p:cNvPr id="8" name="Group 63"/>
          <p:cNvGraphicFramePr>
            <a:graphicFrameLocks noGrp="1"/>
          </p:cNvGraphicFramePr>
          <p:nvPr>
            <p:extLst>
              <p:ext uri="{D42A27DB-BD31-4B8C-83A1-F6EECF244321}">
                <p14:modId xmlns:p14="http://schemas.microsoft.com/office/powerpoint/2010/main" val="2098137750"/>
              </p:ext>
            </p:extLst>
          </p:nvPr>
        </p:nvGraphicFramePr>
        <p:xfrm>
          <a:off x="762000" y="2133600"/>
          <a:ext cx="7493000" cy="3370639"/>
        </p:xfrm>
        <a:graphic>
          <a:graphicData uri="http://schemas.openxmlformats.org/drawingml/2006/table">
            <a:tbl>
              <a:tblPr/>
              <a:tblGrid>
                <a:gridCol w="5876863"/>
                <a:gridCol w="1616137"/>
              </a:tblGrid>
              <a:tr h="37519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rPr>
                        <a:t>CPC Milestone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73C56"/>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rPr>
                        <a:t>Timeframe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73C56"/>
                    </a:solidFill>
                  </a:tcPr>
                </a:tc>
              </a:tr>
              <a:tr h="31320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Introduction to CPC for all examiners.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mj-lt"/>
                        </a:rPr>
                        <a:t>2012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2060"/>
                        </a:solidFill>
                        <a:effectLst/>
                        <a:latin typeface="+mj-lt"/>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r>
              <a:tr h="28595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Develop Examiner Training with EPO.</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mj-lt"/>
                        </a:rPr>
                        <a:t>2012-2014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28595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Contractors apply CPC symbols to PGPUB pipeline documents.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mj-lt"/>
                        </a:rPr>
                        <a:t>January 1, 2013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r>
              <a:tr h="468272">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USPC and CPC symbols will be searchable in EAST/WEST, while routing remains based on USPC.</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2013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31320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CPC symbols will propagate from PGPUB to Grants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2013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D1"/>
                    </a:solidFill>
                  </a:tcPr>
                </a:tc>
              </a:tr>
              <a:tr h="4596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Examiners will begin to add CPC symbols as needed on issued applications, with  voluntary search capability of CPC symbols in EAST/WEST.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 2013-2014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28115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Final stage of CPC implementation.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j-lt"/>
                        </a:rPr>
                        <a:t> 2015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0C0C0"/>
                    </a:solidFill>
                  </a:tcPr>
                </a:tc>
              </a:tr>
            </a:tbl>
          </a:graphicData>
        </a:graphic>
      </p:graphicFrame>
      <p:sp>
        <p:nvSpPr>
          <p:cNvPr id="7"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9"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26</a:t>
            </a:fld>
            <a:endParaRPr lang="en-US" dirty="0">
              <a:solidFill>
                <a:srgbClr val="273C56"/>
              </a:solidFill>
            </a:endParaRPr>
          </a:p>
        </p:txBody>
      </p:sp>
    </p:spTree>
    <p:extLst>
      <p:ext uri="{BB962C8B-B14F-4D97-AF65-F5344CB8AC3E}">
        <p14:creationId xmlns:p14="http://schemas.microsoft.com/office/powerpoint/2010/main" val="3219333533"/>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200" b="1" dirty="0" smtClean="0"/>
              <a:t>Trademark Performance:</a:t>
            </a:r>
            <a:br>
              <a:rPr lang="en-US" sz="3200" b="1" dirty="0" smtClean="0"/>
            </a:br>
            <a:r>
              <a:rPr lang="en-US" sz="3200" b="1" dirty="0" smtClean="0"/>
              <a:t>Application Filings</a:t>
            </a:r>
          </a:p>
        </p:txBody>
      </p:sp>
      <p:sp>
        <p:nvSpPr>
          <p:cNvPr id="19459" name="Content Placeholder 2"/>
          <p:cNvSpPr>
            <a:spLocks noGrp="1"/>
          </p:cNvSpPr>
          <p:nvPr>
            <p:ph idx="1"/>
          </p:nvPr>
        </p:nvSpPr>
        <p:spPr>
          <a:xfrm>
            <a:off x="4724400" y="1905000"/>
            <a:ext cx="4114800" cy="4114800"/>
          </a:xfrm>
        </p:spPr>
        <p:txBody>
          <a:bodyPr/>
          <a:lstStyle/>
          <a:p>
            <a:pPr eaLnBrk="1" hangingPunct="1"/>
            <a:r>
              <a:rPr lang="en-US" sz="3200" dirty="0" smtClean="0">
                <a:solidFill>
                  <a:srgbClr val="003366"/>
                </a:solidFill>
              </a:rPr>
              <a:t>FY 2010: 368,939 classes </a:t>
            </a:r>
            <a:br>
              <a:rPr lang="en-US" sz="3200" dirty="0" smtClean="0">
                <a:solidFill>
                  <a:srgbClr val="003366"/>
                </a:solidFill>
              </a:rPr>
            </a:br>
            <a:endParaRPr lang="en-US" sz="3200" dirty="0" smtClean="0">
              <a:solidFill>
                <a:srgbClr val="003366"/>
              </a:solidFill>
            </a:endParaRPr>
          </a:p>
          <a:p>
            <a:pPr eaLnBrk="1" hangingPunct="1"/>
            <a:r>
              <a:rPr lang="en-US" sz="3200" dirty="0" smtClean="0">
                <a:solidFill>
                  <a:srgbClr val="003366"/>
                </a:solidFill>
              </a:rPr>
              <a:t>FY 2011: 398,667 classes</a:t>
            </a:r>
            <a:br>
              <a:rPr lang="en-US" sz="3200" dirty="0" smtClean="0">
                <a:solidFill>
                  <a:srgbClr val="003366"/>
                </a:solidFill>
              </a:rPr>
            </a:br>
            <a:endParaRPr lang="en-US" sz="3200" dirty="0" smtClean="0">
              <a:solidFill>
                <a:srgbClr val="003366"/>
              </a:solidFill>
            </a:endParaRPr>
          </a:p>
          <a:p>
            <a:pPr eaLnBrk="1" hangingPunct="1"/>
            <a:r>
              <a:rPr lang="en-US" sz="3200" i="1" dirty="0" smtClean="0">
                <a:solidFill>
                  <a:srgbClr val="003366"/>
                </a:solidFill>
              </a:rPr>
              <a:t>FY 2012 : projected 413,000 classes </a:t>
            </a:r>
            <a:r>
              <a:rPr lang="en-US" sz="2400" i="1" dirty="0" smtClean="0">
                <a:solidFill>
                  <a:srgbClr val="003366"/>
                </a:solidFill>
              </a:rPr>
              <a:t/>
            </a:r>
            <a:br>
              <a:rPr lang="en-US" sz="2400" i="1" dirty="0" smtClean="0">
                <a:solidFill>
                  <a:srgbClr val="003366"/>
                </a:solidFill>
              </a:rPr>
            </a:br>
            <a:endParaRPr lang="en-US" sz="2400" dirty="0" smtClean="0">
              <a:solidFill>
                <a:srgbClr val="003366"/>
              </a:solidFill>
            </a:endParaRPr>
          </a:p>
        </p:txBody>
      </p:sp>
      <p:graphicFrame>
        <p:nvGraphicFramePr>
          <p:cNvPr id="7" name="Chart 6"/>
          <p:cNvGraphicFramePr>
            <a:graphicFrameLocks/>
          </p:cNvGraphicFramePr>
          <p:nvPr/>
        </p:nvGraphicFramePr>
        <p:xfrm>
          <a:off x="304800" y="1676400"/>
          <a:ext cx="3962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9"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27</a:t>
            </a:fld>
            <a:endParaRPr lang="en-US" dirty="0">
              <a:solidFill>
                <a:srgbClr val="273C56"/>
              </a:solidFill>
            </a:endParaRPr>
          </a:p>
        </p:txBody>
      </p:sp>
    </p:spTree>
    <p:extLst>
      <p:ext uri="{BB962C8B-B14F-4D97-AF65-F5344CB8AC3E}">
        <p14:creationId xmlns:p14="http://schemas.microsoft.com/office/powerpoint/2010/main" val="3023691023"/>
      </p:ext>
    </p:extLst>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600" b="1" dirty="0" smtClean="0"/>
              <a:t>Trademark Performance:</a:t>
            </a:r>
            <a:br>
              <a:rPr lang="en-US" sz="3600" b="1" dirty="0" smtClean="0"/>
            </a:br>
            <a:r>
              <a:rPr lang="en-US" sz="3600" b="1" dirty="0" smtClean="0"/>
              <a:t>Quality</a:t>
            </a:r>
          </a:p>
        </p:txBody>
      </p:sp>
      <p:graphicFrame>
        <p:nvGraphicFramePr>
          <p:cNvPr id="29728" name="Group 32"/>
          <p:cNvGraphicFramePr>
            <a:graphicFrameLocks noGrp="1"/>
          </p:cNvGraphicFramePr>
          <p:nvPr>
            <p:extLst>
              <p:ext uri="{D42A27DB-BD31-4B8C-83A1-F6EECF244321}">
                <p14:modId xmlns:p14="http://schemas.microsoft.com/office/powerpoint/2010/main" val="2949769155"/>
              </p:ext>
            </p:extLst>
          </p:nvPr>
        </p:nvGraphicFramePr>
        <p:xfrm>
          <a:off x="990600" y="2514600"/>
          <a:ext cx="7848600" cy="3666490"/>
        </p:xfrm>
        <a:graphic>
          <a:graphicData uri="http://schemas.openxmlformats.org/drawingml/2006/table">
            <a:tbl>
              <a:tblPr/>
              <a:tblGrid>
                <a:gridCol w="4692650"/>
                <a:gridCol w="1619250"/>
                <a:gridCol w="1536700"/>
              </a:tblGrid>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66"/>
                          </a:solidFill>
                          <a:effectLst/>
                          <a:latin typeface="Arial" charset="0"/>
                          <a:cs typeface="Arial" charset="0"/>
                        </a:rPr>
                        <a:t>FIRST ACTION COMPLIANCE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Helvetica" pitchFamily="34" charset="0"/>
                        </a:rPr>
                        <a:t>In-process review evaluation of the statutory bases for which the Office raises issues and or refuses marks for registration based on the first office action</a:t>
                      </a:r>
                      <a:r>
                        <a:rPr kumimoji="0" lang="en-US" sz="1400" b="0" i="0" u="none" strike="noStrike" cap="none" normalizeH="0" baseline="0" dirty="0" smtClean="0">
                          <a:ln>
                            <a:noFill/>
                          </a:ln>
                          <a:solidFill>
                            <a:srgbClr val="000066"/>
                          </a:solidFill>
                          <a:effectLst/>
                          <a:latin typeface="Arial"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66"/>
                          </a:solidFill>
                          <a:effectLst/>
                          <a:latin typeface="Arial" charset="0"/>
                          <a:cs typeface="Arial" charset="0"/>
                        </a:rPr>
                        <a:t>95.5%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66"/>
                          </a:solidFill>
                          <a:effectLst/>
                          <a:latin typeface="Arial" charset="0"/>
                          <a:cs typeface="Arial" charset="0"/>
                        </a:rPr>
                        <a:t>94.1%*</a:t>
                      </a:r>
                      <a:endParaRPr kumimoji="0" lang="en-US" sz="2000" b="0" i="0" u="none" strike="noStrike" cap="none" normalizeH="0" baseline="0" dirty="0" smtClean="0">
                        <a:ln>
                          <a:noFill/>
                        </a:ln>
                        <a:solidFill>
                          <a:srgbClr val="000066"/>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1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66"/>
                          </a:solidFill>
                          <a:effectLst/>
                          <a:latin typeface="Arial" charset="0"/>
                          <a:cs typeface="Arial" charset="0"/>
                        </a:rPr>
                        <a:t>FINAL ACTION COMPLIANCE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Arial" charset="0"/>
                          <a:cs typeface="Arial" charset="0"/>
                        </a:rPr>
                        <a:t>I</a:t>
                      </a:r>
                      <a:r>
                        <a:rPr kumimoji="0" lang="en-US" sz="1400" b="0" i="0" u="none" strike="noStrike" cap="none" normalizeH="0" baseline="0" dirty="0" smtClean="0">
                          <a:ln>
                            <a:noFill/>
                          </a:ln>
                          <a:solidFill>
                            <a:srgbClr val="000066"/>
                          </a:solidFill>
                          <a:effectLst/>
                          <a:latin typeface="Helvetica" pitchFamily="34" charset="0"/>
                        </a:rPr>
                        <a:t>n-process review evaluation of the statutory bases for which the Office raises issues and or refuses marks for registration based on the examiner’s approval or denial of the application</a:t>
                      </a:r>
                      <a:r>
                        <a:rPr kumimoji="0" lang="en-US" sz="1400" b="0" i="0" u="none" strike="noStrike" cap="none" normalizeH="0" baseline="0" dirty="0" smtClean="0">
                          <a:ln>
                            <a:noFill/>
                          </a:ln>
                          <a:solidFill>
                            <a:srgbClr val="000066"/>
                          </a:solidFill>
                          <a:effectLst/>
                          <a:latin typeface="Arial"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66"/>
                          </a:solidFill>
                          <a:effectLst/>
                          <a:latin typeface="Arial" charset="0"/>
                          <a:cs typeface="Arial" charset="0"/>
                        </a:rPr>
                        <a:t>97.0%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66"/>
                          </a:solidFill>
                          <a:effectLst/>
                          <a:latin typeface="Arial" charset="0"/>
                          <a:cs typeface="Arial" charset="0"/>
                        </a:rPr>
                        <a:t>96.4%*</a:t>
                      </a:r>
                      <a:endParaRPr kumimoji="0" lang="en-US" sz="2000" b="0" i="0" u="none" strike="noStrike" cap="none" normalizeH="0" baseline="0" dirty="0" smtClean="0">
                        <a:ln>
                          <a:noFill/>
                        </a:ln>
                        <a:solidFill>
                          <a:srgbClr val="000066"/>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2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66"/>
                          </a:solidFill>
                          <a:effectLst/>
                          <a:latin typeface="Arial" charset="0"/>
                          <a:cs typeface="Arial" charset="0"/>
                        </a:rPr>
                        <a:t>EXCELLENT OFFICE 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66"/>
                          </a:solidFill>
                          <a:effectLst/>
                          <a:latin typeface="Arial" charset="0"/>
                          <a:cs typeface="Arial" charset="0"/>
                        </a:rPr>
                        <a:t>New measure for FY 2011 indicating the comprehensive quality of the first Office action search, evidence, writing and decision making.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66"/>
                          </a:solidFill>
                          <a:effectLst/>
                          <a:latin typeface="Arial" charset="0"/>
                          <a:cs typeface="Arial"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66"/>
                          </a:solidFill>
                          <a:effectLst/>
                          <a:latin typeface="Arial" charset="0"/>
                          <a:cs typeface="Arial" charset="0"/>
                        </a:rPr>
                        <a:t>22.1%</a:t>
                      </a:r>
                      <a:endParaRPr kumimoji="0" lang="en-US" sz="2000" b="0" i="0" u="none" strike="noStrike" cap="none" normalizeH="0" baseline="0" dirty="0" smtClean="0">
                        <a:ln>
                          <a:noFill/>
                        </a:ln>
                        <a:solidFill>
                          <a:srgbClr val="000066"/>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Group 381"/>
          <p:cNvGraphicFramePr>
            <a:graphicFrameLocks noGrp="1"/>
          </p:cNvGraphicFramePr>
          <p:nvPr>
            <p:extLst>
              <p:ext uri="{D42A27DB-BD31-4B8C-83A1-F6EECF244321}">
                <p14:modId xmlns:p14="http://schemas.microsoft.com/office/powerpoint/2010/main" val="1631750007"/>
              </p:ext>
            </p:extLst>
          </p:nvPr>
        </p:nvGraphicFramePr>
        <p:xfrm>
          <a:off x="990600" y="1524000"/>
          <a:ext cx="7848600" cy="1005840"/>
        </p:xfrm>
        <a:graphic>
          <a:graphicData uri="http://schemas.openxmlformats.org/drawingml/2006/table">
            <a:tbl>
              <a:tblPr/>
              <a:tblGrid>
                <a:gridCol w="4692650"/>
                <a:gridCol w="1619250"/>
                <a:gridCol w="1536700"/>
              </a:tblGrid>
              <a:tr h="990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2060"/>
                          </a:solidFill>
                          <a:effectLst/>
                          <a:latin typeface="Arial" charset="0"/>
                          <a:cs typeface="Arial" charset="0"/>
                        </a:rPr>
                        <a:t>FY 2011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2060"/>
                          </a:solidFill>
                          <a:effectLst/>
                          <a:latin typeface="Arial" charset="0"/>
                          <a:cs typeface="Arial" charset="0"/>
                        </a:rPr>
                        <a:t>Trademark Performance Measures</a:t>
                      </a:r>
                      <a:endParaRPr kumimoji="0" lang="en-US" sz="2000" b="1" i="0" u="none" strike="noStrike" cap="none" normalizeH="0" baseline="0" dirty="0" smtClean="0">
                        <a:ln>
                          <a:noFill/>
                        </a:ln>
                        <a:solidFill>
                          <a:srgbClr val="00206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2060"/>
                          </a:solidFill>
                          <a:effectLst/>
                          <a:latin typeface="Arial" charset="0"/>
                          <a:cs typeface="Arial" charset="0"/>
                        </a:rPr>
                        <a:t> </a:t>
                      </a:r>
                      <a:r>
                        <a:rPr kumimoji="0" lang="en-US" sz="2000" b="1" i="0" u="none" strike="noStrike" cap="none" normalizeH="0" baseline="0" dirty="0" smtClean="0">
                          <a:ln>
                            <a:noFill/>
                          </a:ln>
                          <a:solidFill>
                            <a:srgbClr val="002060"/>
                          </a:solidFill>
                          <a:effectLst/>
                          <a:latin typeface="Arial" charset="0"/>
                          <a:cs typeface="Arial" charset="0"/>
                        </a:rPr>
                        <a:t>FY 2012 </a:t>
                      </a:r>
                      <a:endParaRPr kumimoji="0" lang="en-US" sz="2000" b="0" i="0" u="none" strike="noStrike" cap="none" normalizeH="0" baseline="0" dirty="0" smtClean="0">
                        <a:ln>
                          <a:noFill/>
                        </a:ln>
                        <a:solidFill>
                          <a:srgbClr val="002060"/>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cs typeface="Arial" charset="0"/>
                        </a:rPr>
                        <a:t>Targets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cs typeface="Arial" charset="0"/>
                        </a:rPr>
                        <a:t>FY 2012 Q1 </a:t>
                      </a:r>
                      <a:endParaRPr kumimoji="0" lang="en-US" sz="2000" b="0" i="0" u="none" strike="noStrike" cap="none" normalizeH="0" baseline="0" dirty="0" smtClean="0">
                        <a:ln>
                          <a:noFill/>
                        </a:ln>
                        <a:solidFill>
                          <a:srgbClr val="002060"/>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charset="0"/>
                          <a:cs typeface="Arial" charset="0"/>
                        </a:rPr>
                        <a:t>Results</a:t>
                      </a:r>
                      <a:endParaRPr kumimoji="0" lang="en-US" sz="2000" b="0" i="0" u="none" strike="noStrike" cap="none" normalizeH="0" baseline="0" dirty="0" smtClean="0">
                        <a:ln>
                          <a:noFill/>
                        </a:ln>
                        <a:solidFill>
                          <a:srgbClr val="00206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Text Box 53"/>
          <p:cNvSpPr txBox="1">
            <a:spLocks noChangeArrowheads="1"/>
          </p:cNvSpPr>
          <p:nvPr/>
        </p:nvSpPr>
        <p:spPr bwMode="auto">
          <a:xfrm>
            <a:off x="762000" y="6281427"/>
            <a:ext cx="82296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2813">
              <a:defRPr sz="2800" b="1">
                <a:solidFill>
                  <a:schemeClr val="hlink"/>
                </a:solidFill>
                <a:latin typeface="Tw Cen MT" pitchFamily="34" charset="0"/>
              </a:defRPr>
            </a:lvl1pPr>
            <a:lvl2pPr marL="166688" indent="1588" defTabSz="912813">
              <a:defRPr sz="2800" b="1">
                <a:solidFill>
                  <a:schemeClr val="hlink"/>
                </a:solidFill>
                <a:latin typeface="Tw Cen MT" pitchFamily="34" charset="0"/>
              </a:defRPr>
            </a:lvl2pPr>
            <a:lvl3pPr marL="1143000" indent="-228600" defTabSz="912813">
              <a:defRPr sz="2800" b="1">
                <a:solidFill>
                  <a:schemeClr val="hlink"/>
                </a:solidFill>
                <a:latin typeface="Tw Cen MT" pitchFamily="34" charset="0"/>
              </a:defRPr>
            </a:lvl3pPr>
            <a:lvl4pPr marL="1600200" indent="-228600" defTabSz="912813">
              <a:defRPr sz="2800" b="1">
                <a:solidFill>
                  <a:schemeClr val="hlink"/>
                </a:solidFill>
                <a:latin typeface="Tw Cen MT" pitchFamily="34" charset="0"/>
              </a:defRPr>
            </a:lvl4pPr>
            <a:lvl5pPr marL="2057400" indent="-228600" defTabSz="912813">
              <a:defRPr sz="2800" b="1">
                <a:solidFill>
                  <a:schemeClr val="hlink"/>
                </a:solidFill>
                <a:latin typeface="Tw Cen MT" pitchFamily="34" charset="0"/>
              </a:defRPr>
            </a:lvl5pPr>
            <a:lvl6pPr marL="2514600" indent="-228600" defTabSz="912813" eaLnBrk="0" fontAlgn="base" hangingPunct="0">
              <a:spcBef>
                <a:spcPct val="0"/>
              </a:spcBef>
              <a:spcAft>
                <a:spcPct val="0"/>
              </a:spcAft>
              <a:defRPr sz="2800" b="1">
                <a:solidFill>
                  <a:schemeClr val="hlink"/>
                </a:solidFill>
                <a:latin typeface="Tw Cen MT" pitchFamily="34" charset="0"/>
              </a:defRPr>
            </a:lvl6pPr>
            <a:lvl7pPr marL="2971800" indent="-228600" defTabSz="912813" eaLnBrk="0" fontAlgn="base" hangingPunct="0">
              <a:spcBef>
                <a:spcPct val="0"/>
              </a:spcBef>
              <a:spcAft>
                <a:spcPct val="0"/>
              </a:spcAft>
              <a:defRPr sz="2800" b="1">
                <a:solidFill>
                  <a:schemeClr val="hlink"/>
                </a:solidFill>
                <a:latin typeface="Tw Cen MT" pitchFamily="34" charset="0"/>
              </a:defRPr>
            </a:lvl7pPr>
            <a:lvl8pPr marL="3429000" indent="-228600" defTabSz="912813" eaLnBrk="0" fontAlgn="base" hangingPunct="0">
              <a:spcBef>
                <a:spcPct val="0"/>
              </a:spcBef>
              <a:spcAft>
                <a:spcPct val="0"/>
              </a:spcAft>
              <a:defRPr sz="2800" b="1">
                <a:solidFill>
                  <a:schemeClr val="hlink"/>
                </a:solidFill>
                <a:latin typeface="Tw Cen MT" pitchFamily="34" charset="0"/>
              </a:defRPr>
            </a:lvl8pPr>
            <a:lvl9pPr marL="3886200" indent="-228600" defTabSz="912813" eaLnBrk="0" fontAlgn="base" hangingPunct="0">
              <a:spcBef>
                <a:spcPct val="0"/>
              </a:spcBef>
              <a:spcAft>
                <a:spcPct val="0"/>
              </a:spcAft>
              <a:defRPr sz="2800" b="1">
                <a:solidFill>
                  <a:schemeClr val="hlink"/>
                </a:solidFill>
                <a:latin typeface="Tw Cen MT" pitchFamily="34" charset="0"/>
              </a:defRPr>
            </a:lvl9pPr>
          </a:lstStyle>
          <a:p>
            <a:pPr lvl="1" eaLnBrk="1" hangingPunct="1">
              <a:lnSpc>
                <a:spcPct val="90000"/>
              </a:lnSpc>
              <a:spcBef>
                <a:spcPct val="20000"/>
              </a:spcBef>
              <a:buFont typeface="Arial" charset="0"/>
              <a:buNone/>
            </a:pPr>
            <a:r>
              <a:rPr lang="en-US" sz="1200" dirty="0" smtClean="0">
                <a:solidFill>
                  <a:srgbClr val="000066"/>
                </a:solidFill>
                <a:latin typeface="Times New Roman" pitchFamily="18" charset="0"/>
                <a:cs typeface="Times New Roman" pitchFamily="18" charset="0"/>
              </a:rPr>
              <a:t>*Preliminary Numbers</a:t>
            </a:r>
            <a:endParaRPr lang="en-US" sz="1200" dirty="0">
              <a:solidFill>
                <a:srgbClr val="000066"/>
              </a:solidFill>
              <a:latin typeface="Times New Roman" pitchFamily="18" charset="0"/>
              <a:cs typeface="Times New Roman" pitchFamily="18" charset="0"/>
            </a:endParaRPr>
          </a:p>
        </p:txBody>
      </p:sp>
      <p:sp>
        <p:nvSpPr>
          <p:cNvPr id="9"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10"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28</a:t>
            </a:fld>
            <a:endParaRPr lang="en-US" dirty="0">
              <a:solidFill>
                <a:srgbClr val="273C56"/>
              </a:solidFill>
            </a:endParaRPr>
          </a:p>
        </p:txBody>
      </p:sp>
    </p:spTree>
    <p:extLst>
      <p:ext uri="{BB962C8B-B14F-4D97-AF65-F5344CB8AC3E}">
        <p14:creationId xmlns:p14="http://schemas.microsoft.com/office/powerpoint/2010/main" val="986330557"/>
      </p:ext>
    </p:extLst>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New TM Performance Measure:</a:t>
            </a:r>
            <a:r>
              <a:rPr lang="en-US" sz="3200" dirty="0" smtClean="0"/>
              <a:t/>
            </a:r>
            <a:br>
              <a:rPr lang="en-US" sz="3200" dirty="0" smtClean="0"/>
            </a:br>
            <a:r>
              <a:rPr lang="en-US" sz="3200" dirty="0" smtClean="0"/>
              <a:t>Excellent Office Actions</a:t>
            </a:r>
            <a:endParaRPr lang="en-US" sz="3200" dirty="0"/>
          </a:p>
        </p:txBody>
      </p:sp>
      <p:sp>
        <p:nvSpPr>
          <p:cNvPr id="3" name="Content Placeholder 2"/>
          <p:cNvSpPr>
            <a:spLocks noGrp="1"/>
          </p:cNvSpPr>
          <p:nvPr>
            <p:ph idx="1"/>
          </p:nvPr>
        </p:nvSpPr>
        <p:spPr/>
        <p:txBody>
          <a:bodyPr/>
          <a:lstStyle/>
          <a:p>
            <a:pPr marL="457200" lvl="1" indent="0">
              <a:buNone/>
            </a:pPr>
            <a:r>
              <a:rPr lang="en-US" u="sng" dirty="0" smtClean="0">
                <a:solidFill>
                  <a:srgbClr val="000066"/>
                </a:solidFill>
                <a:effectLst>
                  <a:outerShdw blurRad="38100" dist="38100" dir="2700000" algn="tl">
                    <a:srgbClr val="000000">
                      <a:alpha val="43137"/>
                    </a:srgbClr>
                  </a:outerShdw>
                </a:effectLst>
              </a:rPr>
              <a:t>Criteria for Excellence*</a:t>
            </a:r>
          </a:p>
          <a:p>
            <a:pPr marL="457200" lvl="1" indent="0">
              <a:buNone/>
            </a:pPr>
            <a:r>
              <a:rPr lang="en-US" dirty="0" smtClean="0">
                <a:solidFill>
                  <a:srgbClr val="000066"/>
                </a:solidFill>
              </a:rPr>
              <a:t>1.  Correctness </a:t>
            </a:r>
            <a:r>
              <a:rPr lang="en-US" dirty="0">
                <a:solidFill>
                  <a:srgbClr val="000066"/>
                </a:solidFill>
              </a:rPr>
              <a:t>in decision making</a:t>
            </a:r>
          </a:p>
          <a:p>
            <a:pPr marL="971550" lvl="1" indent="-514350">
              <a:buAutoNum type="arabicPeriod" startAt="2"/>
            </a:pPr>
            <a:r>
              <a:rPr lang="en-US" dirty="0" smtClean="0">
                <a:solidFill>
                  <a:srgbClr val="000066"/>
                </a:solidFill>
              </a:rPr>
              <a:t>Quality </a:t>
            </a:r>
            <a:r>
              <a:rPr lang="en-US" dirty="0">
                <a:solidFill>
                  <a:srgbClr val="000066"/>
                </a:solidFill>
              </a:rPr>
              <a:t>of the </a:t>
            </a:r>
            <a:r>
              <a:rPr lang="en-US" dirty="0" smtClean="0">
                <a:solidFill>
                  <a:srgbClr val="000066"/>
                </a:solidFill>
              </a:rPr>
              <a:t>search</a:t>
            </a:r>
          </a:p>
          <a:p>
            <a:pPr marL="971550" lvl="1" indent="-514350">
              <a:buAutoNum type="arabicPeriod" startAt="2"/>
            </a:pPr>
            <a:r>
              <a:rPr lang="en-US" dirty="0" smtClean="0">
                <a:solidFill>
                  <a:srgbClr val="000066"/>
                </a:solidFill>
              </a:rPr>
              <a:t>Quality </a:t>
            </a:r>
            <a:r>
              <a:rPr lang="en-US" dirty="0">
                <a:solidFill>
                  <a:srgbClr val="000066"/>
                </a:solidFill>
              </a:rPr>
              <a:t>and relevance of evidence </a:t>
            </a:r>
            <a:endParaRPr lang="en-US" dirty="0" smtClean="0">
              <a:solidFill>
                <a:srgbClr val="000066"/>
              </a:solidFill>
            </a:endParaRPr>
          </a:p>
          <a:p>
            <a:pPr marL="971550" lvl="1" indent="-514350">
              <a:buAutoNum type="arabicPeriod" startAt="2"/>
            </a:pPr>
            <a:r>
              <a:rPr lang="en-US" dirty="0" smtClean="0">
                <a:solidFill>
                  <a:srgbClr val="000066"/>
                </a:solidFill>
              </a:rPr>
              <a:t>Clarity of the written Office Action</a:t>
            </a:r>
          </a:p>
          <a:p>
            <a:pPr marL="457200" lvl="1" indent="0">
              <a:buNone/>
            </a:pPr>
            <a:endParaRPr lang="en-US" dirty="0" smtClean="0">
              <a:solidFill>
                <a:srgbClr val="000066"/>
              </a:solidFill>
            </a:endParaRPr>
          </a:p>
          <a:p>
            <a:pPr marL="457200" lvl="1" indent="0">
              <a:buNone/>
            </a:pPr>
            <a:r>
              <a:rPr lang="en-US" dirty="0" smtClean="0">
                <a:solidFill>
                  <a:srgbClr val="000066"/>
                </a:solidFill>
              </a:rPr>
              <a:t>*Office action must meet all 4 criteria to be considered excellent</a:t>
            </a:r>
            <a:endParaRPr lang="en-US" dirty="0">
              <a:solidFill>
                <a:srgbClr val="000066"/>
              </a:solidFill>
            </a:endParaRPr>
          </a:p>
          <a:p>
            <a:endParaRPr lang="en-US" dirty="0">
              <a:solidFill>
                <a:srgbClr val="000066"/>
              </a:solidFill>
            </a:endParaRPr>
          </a:p>
        </p:txBody>
      </p:sp>
      <p:sp>
        <p:nvSpPr>
          <p:cNvPr id="5"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6"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29</a:t>
            </a:fld>
            <a:endParaRPr lang="en-US" dirty="0">
              <a:solidFill>
                <a:srgbClr val="273C56"/>
              </a:solidFill>
            </a:endParaRPr>
          </a:p>
        </p:txBody>
      </p:sp>
    </p:spTree>
    <p:extLst>
      <p:ext uri="{BB962C8B-B14F-4D97-AF65-F5344CB8AC3E}">
        <p14:creationId xmlns:p14="http://schemas.microsoft.com/office/powerpoint/2010/main" val="2169480449"/>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696200" cy="1066800"/>
          </a:xfrm>
        </p:spPr>
        <p:txBody>
          <a:bodyPr/>
          <a:lstStyle/>
          <a:p>
            <a:r>
              <a:rPr lang="en-US" sz="3600" b="1" dirty="0" smtClean="0"/>
              <a:t>Implemented Provisions</a:t>
            </a:r>
            <a:br>
              <a:rPr lang="en-US" sz="3600" b="1" dirty="0" smtClean="0"/>
            </a:br>
            <a:r>
              <a:rPr lang="en-US" sz="1800" dirty="0" smtClean="0"/>
              <a:t>(Effective </a:t>
            </a:r>
            <a:r>
              <a:rPr lang="en-US" sz="1800" dirty="0"/>
              <a:t>on September 16, </a:t>
            </a:r>
            <a:r>
              <a:rPr lang="en-US" sz="1800" dirty="0" smtClean="0"/>
              <a:t>2011 or within 60 days)</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9080246"/>
              </p:ext>
            </p:extLst>
          </p:nvPr>
        </p:nvGraphicFramePr>
        <p:xfrm>
          <a:off x="381000" y="1752601"/>
          <a:ext cx="8382000" cy="4475033"/>
        </p:xfrm>
        <a:graphic>
          <a:graphicData uri="http://schemas.openxmlformats.org/drawingml/2006/table">
            <a:tbl>
              <a:tblPr firstRow="1" firstCol="1" bandRow="1">
                <a:tableStyleId>{5C22544A-7EE6-4342-B048-85BDC9FD1C3A}</a:tableStyleId>
              </a:tblPr>
              <a:tblGrid>
                <a:gridCol w="523875"/>
                <a:gridCol w="2182813"/>
                <a:gridCol w="5675312"/>
              </a:tblGrid>
              <a:tr h="609599">
                <a:tc>
                  <a:txBody>
                    <a:bodyPr/>
                    <a:lstStyle/>
                    <a:p>
                      <a:pPr marL="0" marR="0" algn="ctr">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67653" marR="67653" marT="0" marB="0"/>
                </a:tc>
                <a:tc>
                  <a:txBody>
                    <a:bodyPr/>
                    <a:lstStyle/>
                    <a:p>
                      <a:pPr marL="0" marR="0" algn="ctr">
                        <a:lnSpc>
                          <a:spcPct val="115000"/>
                        </a:lnSpc>
                        <a:spcBef>
                          <a:spcPts val="0"/>
                        </a:spcBef>
                        <a:spcAft>
                          <a:spcPts val="0"/>
                        </a:spcAft>
                      </a:pPr>
                      <a:r>
                        <a:rPr lang="en-US" sz="2400" dirty="0">
                          <a:solidFill>
                            <a:srgbClr val="FFFF00"/>
                          </a:solidFill>
                          <a:effectLst/>
                        </a:rPr>
                        <a:t>AIA Provision</a:t>
                      </a:r>
                      <a:endParaRPr lang="en-US" sz="2400" dirty="0">
                        <a:solidFill>
                          <a:srgbClr val="FFFF00"/>
                        </a:solidFill>
                        <a:effectLst/>
                        <a:latin typeface="Calibri"/>
                        <a:ea typeface="Calibri"/>
                        <a:cs typeface="Times New Roman"/>
                      </a:endParaRPr>
                    </a:p>
                  </a:txBody>
                  <a:tcPr marL="67653" marR="67653" marT="0" marB="0"/>
                </a:tc>
                <a:tc>
                  <a:txBody>
                    <a:bodyPr/>
                    <a:lstStyle/>
                    <a:p>
                      <a:pPr marL="0" marR="0" algn="ctr">
                        <a:lnSpc>
                          <a:spcPct val="115000"/>
                        </a:lnSpc>
                        <a:spcBef>
                          <a:spcPts val="0"/>
                        </a:spcBef>
                        <a:spcAft>
                          <a:spcPts val="0"/>
                        </a:spcAft>
                      </a:pPr>
                      <a:r>
                        <a:rPr lang="en-US" sz="2400" dirty="0" smtClean="0">
                          <a:solidFill>
                            <a:srgbClr val="FFFF00"/>
                          </a:solidFill>
                          <a:effectLst/>
                        </a:rPr>
                        <a:t>Implementation Documents</a:t>
                      </a:r>
                      <a:endParaRPr lang="en-US" sz="2400" dirty="0">
                        <a:solidFill>
                          <a:srgbClr val="FFFF00"/>
                        </a:solidFill>
                        <a:effectLst/>
                        <a:latin typeface="Calibri"/>
                        <a:ea typeface="Calibri"/>
                        <a:cs typeface="Times New Roman"/>
                      </a:endParaRPr>
                    </a:p>
                  </a:txBody>
                  <a:tcPr marL="67653" marR="67653" marT="0" marB="0"/>
                </a:tc>
              </a:tr>
              <a:tr h="561516">
                <a:tc>
                  <a:txBody>
                    <a:bodyPr/>
                    <a:lstStyle/>
                    <a:p>
                      <a:pPr marL="0" marR="0">
                        <a:lnSpc>
                          <a:spcPct val="115000"/>
                        </a:lnSpc>
                        <a:spcBef>
                          <a:spcPts val="0"/>
                        </a:spcBef>
                        <a:spcAft>
                          <a:spcPts val="0"/>
                        </a:spcAft>
                      </a:pPr>
                      <a:r>
                        <a:rPr lang="en-US" sz="1800" dirty="0">
                          <a:solidFill>
                            <a:srgbClr val="FFFF00"/>
                          </a:solidFill>
                          <a:effectLst/>
                        </a:rPr>
                        <a:t>1</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Change in inter partes reexamination standard</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Revision </a:t>
                      </a:r>
                      <a:r>
                        <a:rPr lang="en-US" sz="1100" dirty="0">
                          <a:effectLst/>
                        </a:rPr>
                        <a:t>of Standard for Granting an Inter Partes Reexamination Request, 76 Fed. Reg. 59055 (Sept. 23, 2011)</a:t>
                      </a:r>
                      <a:endParaRPr lang="en-US" sz="1100" dirty="0">
                        <a:effectLst/>
                        <a:latin typeface="Calibri"/>
                        <a:ea typeface="Calibri"/>
                        <a:cs typeface="Times New Roman"/>
                      </a:endParaRPr>
                    </a:p>
                  </a:txBody>
                  <a:tcPr marL="67653" marR="67653" marT="0" marB="0"/>
                </a:tc>
              </a:tr>
              <a:tr h="374344">
                <a:tc>
                  <a:txBody>
                    <a:bodyPr/>
                    <a:lstStyle/>
                    <a:p>
                      <a:pPr marL="0" marR="0">
                        <a:lnSpc>
                          <a:spcPct val="115000"/>
                        </a:lnSpc>
                        <a:spcBef>
                          <a:spcPts val="0"/>
                        </a:spcBef>
                        <a:spcAft>
                          <a:spcPts val="0"/>
                        </a:spcAft>
                      </a:pPr>
                      <a:r>
                        <a:rPr lang="en-US" sz="1800" dirty="0">
                          <a:solidFill>
                            <a:srgbClr val="FFFF00"/>
                          </a:solidFill>
                          <a:effectLst/>
                        </a:rPr>
                        <a:t>2</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Tax strategies are deemed within the prior art</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Memo </a:t>
                      </a:r>
                      <a:r>
                        <a:rPr lang="en-US" sz="1100" dirty="0">
                          <a:effectLst/>
                        </a:rPr>
                        <a:t>to Examiners, Sept. 20, 2011</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7653" marR="67653" marT="0" marB="0"/>
                </a:tc>
              </a:tr>
              <a:tr h="357152">
                <a:tc>
                  <a:txBody>
                    <a:bodyPr/>
                    <a:lstStyle/>
                    <a:p>
                      <a:pPr marL="0" marR="0">
                        <a:lnSpc>
                          <a:spcPct val="115000"/>
                        </a:lnSpc>
                        <a:spcBef>
                          <a:spcPts val="0"/>
                        </a:spcBef>
                        <a:spcAft>
                          <a:spcPts val="0"/>
                        </a:spcAft>
                      </a:pPr>
                      <a:r>
                        <a:rPr lang="en-US" sz="1800" dirty="0">
                          <a:solidFill>
                            <a:srgbClr val="FFFF00"/>
                          </a:solidFill>
                          <a:effectLst/>
                        </a:rPr>
                        <a:t>3</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Best mode</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Memo </a:t>
                      </a:r>
                      <a:r>
                        <a:rPr lang="en-US" sz="1100" dirty="0">
                          <a:effectLst/>
                        </a:rPr>
                        <a:t>to Examiners, Sept. 20, 2011</a:t>
                      </a:r>
                      <a:endParaRPr lang="en-US" sz="1100" dirty="0">
                        <a:effectLst/>
                        <a:latin typeface="Calibri"/>
                        <a:ea typeface="Calibri"/>
                        <a:cs typeface="Times New Roman"/>
                      </a:endParaRPr>
                    </a:p>
                  </a:txBody>
                  <a:tcPr marL="67653" marR="67653" marT="0" marB="0"/>
                </a:tc>
              </a:tr>
              <a:tr h="357152">
                <a:tc>
                  <a:txBody>
                    <a:bodyPr/>
                    <a:lstStyle/>
                    <a:p>
                      <a:pPr marL="0" marR="0">
                        <a:lnSpc>
                          <a:spcPct val="115000"/>
                        </a:lnSpc>
                        <a:spcBef>
                          <a:spcPts val="0"/>
                        </a:spcBef>
                        <a:spcAft>
                          <a:spcPts val="0"/>
                        </a:spcAft>
                      </a:pPr>
                      <a:r>
                        <a:rPr lang="en-US" sz="1800" dirty="0">
                          <a:solidFill>
                            <a:srgbClr val="FFFF00"/>
                          </a:solidFill>
                          <a:effectLst/>
                        </a:rPr>
                        <a:t>4</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Human organism prohibition</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Memo </a:t>
                      </a:r>
                      <a:r>
                        <a:rPr lang="en-US" sz="1100" dirty="0">
                          <a:effectLst/>
                        </a:rPr>
                        <a:t>to Examiners, Sept. 20, 2011</a:t>
                      </a:r>
                      <a:endParaRPr lang="en-US" sz="1100" dirty="0">
                        <a:effectLst/>
                        <a:latin typeface="Calibri"/>
                        <a:ea typeface="Calibri"/>
                        <a:cs typeface="Times New Roman"/>
                      </a:endParaRPr>
                    </a:p>
                  </a:txBody>
                  <a:tcPr marL="67653" marR="67653" marT="0" marB="0"/>
                </a:tc>
              </a:tr>
              <a:tr h="748689">
                <a:tc>
                  <a:txBody>
                    <a:bodyPr/>
                    <a:lstStyle/>
                    <a:p>
                      <a:pPr marL="0" marR="0">
                        <a:lnSpc>
                          <a:spcPct val="115000"/>
                        </a:lnSpc>
                        <a:spcBef>
                          <a:spcPts val="0"/>
                        </a:spcBef>
                        <a:spcAft>
                          <a:spcPts val="0"/>
                        </a:spcAft>
                      </a:pPr>
                      <a:r>
                        <a:rPr lang="en-US" sz="1800" dirty="0" smtClean="0">
                          <a:solidFill>
                            <a:srgbClr val="FFFF00"/>
                          </a:solidFill>
                          <a:effectLst/>
                          <a:latin typeface="+mn-lt"/>
                          <a:ea typeface="+mn-ea"/>
                          <a:cs typeface="+mn-cs"/>
                        </a:rPr>
                        <a:t>5</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Prioritized examination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Changes </a:t>
                      </a:r>
                      <a:r>
                        <a:rPr lang="en-US" sz="1100" dirty="0">
                          <a:effectLst/>
                        </a:rPr>
                        <a:t>to Implement Prioritized Examination Track (Track I) of the Enhanced Examination Timing Control Procedures Under the Leahy-Smith America Invents Act, 76 Fed. Reg. 59050 (Sept. 23, 2011)</a:t>
                      </a:r>
                      <a:endParaRPr lang="en-US" sz="1100" dirty="0">
                        <a:effectLst/>
                        <a:latin typeface="Calibri"/>
                        <a:ea typeface="Calibri"/>
                        <a:cs typeface="Times New Roman"/>
                      </a:endParaRPr>
                    </a:p>
                  </a:txBody>
                  <a:tcPr marL="67653" marR="67653" marT="0" marB="0"/>
                </a:tc>
              </a:tr>
              <a:tr h="561516">
                <a:tc>
                  <a:txBody>
                    <a:bodyPr/>
                    <a:lstStyle/>
                    <a:p>
                      <a:pPr marL="0" marR="0">
                        <a:lnSpc>
                          <a:spcPct val="115000"/>
                        </a:lnSpc>
                        <a:spcBef>
                          <a:spcPts val="0"/>
                        </a:spcBef>
                        <a:spcAft>
                          <a:spcPts val="0"/>
                        </a:spcAft>
                      </a:pPr>
                      <a:r>
                        <a:rPr lang="en-US" sz="1800" dirty="0" smtClean="0">
                          <a:solidFill>
                            <a:srgbClr val="FFFF00"/>
                          </a:solidFill>
                          <a:effectLst/>
                          <a:latin typeface="+mn-lt"/>
                          <a:ea typeface="+mn-ea"/>
                          <a:cs typeface="+mn-cs"/>
                        </a:rPr>
                        <a:t>6</a:t>
                      </a:r>
                      <a:endParaRPr lang="en-US" sz="1800"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a:effectLst/>
                        </a:rPr>
                        <a:t>15% transition surcharge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dirty="0" smtClean="0">
                          <a:effectLst/>
                        </a:rPr>
                        <a:t>Notice </a:t>
                      </a:r>
                      <a:r>
                        <a:rPr lang="en-US" sz="1100" dirty="0">
                          <a:effectLst/>
                        </a:rPr>
                        <a:t>of Availability of Patent Fee Changes Under the Leahy-Smith America Invents Act, 76 Fed. Reg. 59115 (Sept. 23, 2011)</a:t>
                      </a:r>
                      <a:endParaRPr lang="en-US" sz="1100" dirty="0">
                        <a:effectLst/>
                        <a:latin typeface="Calibri"/>
                        <a:ea typeface="Calibri"/>
                        <a:cs typeface="Times New Roman"/>
                      </a:endParaRPr>
                    </a:p>
                  </a:txBody>
                  <a:tcPr marL="67653" marR="67653" marT="0" marB="0"/>
                </a:tc>
              </a:tr>
              <a:tr h="876995">
                <a:tc>
                  <a:txBody>
                    <a:bodyPr/>
                    <a:lstStyle/>
                    <a:p>
                      <a:pPr marL="0" marR="0">
                        <a:lnSpc>
                          <a:spcPct val="115000"/>
                        </a:lnSpc>
                        <a:spcBef>
                          <a:spcPts val="0"/>
                        </a:spcBef>
                        <a:spcAft>
                          <a:spcPts val="0"/>
                        </a:spcAft>
                      </a:pPr>
                      <a:r>
                        <a:rPr lang="en-US" sz="1800" b="1" dirty="0" smtClean="0">
                          <a:solidFill>
                            <a:srgbClr val="FFFF00"/>
                          </a:solidFill>
                          <a:effectLst/>
                        </a:rPr>
                        <a:t>7</a:t>
                      </a:r>
                      <a:endParaRPr lang="en-US" sz="1800" b="1" dirty="0">
                        <a:solidFill>
                          <a:srgbClr val="FFFF00"/>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b="0" dirty="0">
                          <a:solidFill>
                            <a:schemeClr val="tx1"/>
                          </a:solidFill>
                          <a:effectLst/>
                        </a:rPr>
                        <a:t>Electronic filing incentive</a:t>
                      </a:r>
                    </a:p>
                    <a:p>
                      <a:pPr marL="0" marR="0">
                        <a:lnSpc>
                          <a:spcPct val="115000"/>
                        </a:lnSpc>
                        <a:spcBef>
                          <a:spcPts val="0"/>
                        </a:spcBef>
                        <a:spcAft>
                          <a:spcPts val="0"/>
                        </a:spcAft>
                      </a:pPr>
                      <a:r>
                        <a:rPr lang="en-US" sz="1100" b="0" dirty="0">
                          <a:solidFill>
                            <a:schemeClr val="tx1"/>
                          </a:solidFill>
                          <a:effectLst/>
                        </a:rPr>
                        <a:t> </a:t>
                      </a:r>
                      <a:endParaRPr lang="en-US" sz="1100" b="0" dirty="0">
                        <a:solidFill>
                          <a:schemeClr val="tx1"/>
                        </a:solidFill>
                        <a:effectLst/>
                        <a:latin typeface="Calibri"/>
                        <a:ea typeface="Calibri"/>
                        <a:cs typeface="Times New Roman"/>
                      </a:endParaRPr>
                    </a:p>
                  </a:txBody>
                  <a:tcPr marL="67653" marR="67653" marT="0" marB="0"/>
                </a:tc>
                <a:tc>
                  <a:txBody>
                    <a:bodyPr/>
                    <a:lstStyle/>
                    <a:p>
                      <a:pPr marL="0" marR="0">
                        <a:lnSpc>
                          <a:spcPct val="115000"/>
                        </a:lnSpc>
                        <a:spcBef>
                          <a:spcPts val="0"/>
                        </a:spcBef>
                        <a:spcAft>
                          <a:spcPts val="0"/>
                        </a:spcAft>
                      </a:pPr>
                      <a:r>
                        <a:rPr lang="en-US" sz="1100" b="0" dirty="0">
                          <a:solidFill>
                            <a:schemeClr val="tx1"/>
                          </a:solidFill>
                          <a:effectLst/>
                        </a:rPr>
                        <a:t>Notice of Availability of Patent Fee Changes Under the Leahy-Smith America Invents Act, 76 Fed. Reg. 59115 (Sept. 23, 2011); and Fee for Filing a Patent Application Other than by the Electronic System, </a:t>
                      </a:r>
                      <a:r>
                        <a:rPr lang="en-US" sz="1100" b="0" dirty="0" smtClean="0">
                          <a:solidFill>
                            <a:schemeClr val="tx1"/>
                          </a:solidFill>
                          <a:effectLst/>
                        </a:rPr>
                        <a:t>79 </a:t>
                      </a:r>
                      <a:r>
                        <a:rPr lang="en-US" sz="1100" b="0" dirty="0">
                          <a:solidFill>
                            <a:schemeClr val="tx1"/>
                          </a:solidFill>
                          <a:effectLst/>
                        </a:rPr>
                        <a:t>Fed. Reg. </a:t>
                      </a:r>
                      <a:r>
                        <a:rPr lang="en-US" sz="1100" b="0" dirty="0" smtClean="0">
                          <a:solidFill>
                            <a:schemeClr val="tx1"/>
                          </a:solidFill>
                          <a:effectLst/>
                        </a:rPr>
                        <a:t>70651 </a:t>
                      </a:r>
                      <a:r>
                        <a:rPr lang="en-US" sz="1100" b="0" dirty="0">
                          <a:solidFill>
                            <a:schemeClr val="tx1"/>
                          </a:solidFill>
                          <a:effectLst/>
                        </a:rPr>
                        <a:t>(Nov. 15, 2011)</a:t>
                      </a:r>
                      <a:endParaRPr lang="en-US" sz="1100" b="0" dirty="0">
                        <a:solidFill>
                          <a:schemeClr val="tx1"/>
                        </a:solidFill>
                        <a:effectLst/>
                        <a:latin typeface="Calibri"/>
                        <a:ea typeface="Calibri"/>
                        <a:cs typeface="Times New Roman"/>
                      </a:endParaRPr>
                    </a:p>
                  </a:txBody>
                  <a:tcPr marL="67653" marR="67653" marT="0" marB="0"/>
                </a:tc>
              </a:tr>
            </a:tbl>
          </a:graphicData>
        </a:graphic>
      </p:graphicFrame>
      <p:sp>
        <p:nvSpPr>
          <p:cNvPr id="5" name="Slide Number Placeholder 4"/>
          <p:cNvSpPr>
            <a:spLocks noGrp="1"/>
          </p:cNvSpPr>
          <p:nvPr>
            <p:ph type="sldNum" sz="quarter" idx="12"/>
          </p:nvPr>
        </p:nvSpPr>
        <p:spPr/>
        <p:txBody>
          <a:bodyPr/>
          <a:lstStyle/>
          <a:p>
            <a:fld id="{E653B01B-1BF5-481E-84A8-6869287B5AC5}" type="slidenum">
              <a:rPr lang="en-US" smtClean="0"/>
              <a:pPr/>
              <a:t>3</a:t>
            </a:fld>
            <a:endParaRPr lang="en-US" dirty="0"/>
          </a:p>
        </p:txBody>
      </p:sp>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Tree>
    <p:extLst>
      <p:ext uri="{BB962C8B-B14F-4D97-AF65-F5344CB8AC3E}">
        <p14:creationId xmlns:p14="http://schemas.microsoft.com/office/powerpoint/2010/main" val="11229502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z="3600" b="1" dirty="0" smtClean="0"/>
              <a:t>Trademarks Next Generation</a:t>
            </a:r>
          </a:p>
        </p:txBody>
      </p:sp>
      <p:sp>
        <p:nvSpPr>
          <p:cNvPr id="4" name="Slide Number Placeholder 3"/>
          <p:cNvSpPr txBox="1">
            <a:spLocks noGrp="1"/>
          </p:cNvSpPr>
          <p:nvPr/>
        </p:nvSpPr>
        <p:spPr bwMode="auto">
          <a:xfrm>
            <a:off x="7086600" y="6324600"/>
            <a:ext cx="1905000" cy="457200"/>
          </a:xfrm>
          <a:prstGeom prst="rect">
            <a:avLst/>
          </a:prstGeom>
          <a:noFill/>
          <a:extLst/>
        </p:spPr>
        <p:txBody>
          <a:bodyPr bIns="9144" anchor="b"/>
          <a:lstStyle/>
          <a:p>
            <a:pPr algn="r">
              <a:defRPr/>
            </a:pPr>
            <a:fld id="{C98324DE-CE50-4ADC-A600-E38E44E2B8ED}" type="slidenum">
              <a:rPr lang="en-US" sz="1200" b="0">
                <a:solidFill>
                  <a:srgbClr val="273C56"/>
                </a:solidFill>
                <a:latin typeface="+mn-lt"/>
              </a:rPr>
              <a:pPr algn="r">
                <a:defRPr/>
              </a:pPr>
              <a:t>30</a:t>
            </a:fld>
            <a:endParaRPr lang="en-US" sz="1200" b="0">
              <a:solidFill>
                <a:srgbClr val="273C56"/>
              </a:solidFill>
              <a:latin typeface="+mn-lt"/>
            </a:endParaRPr>
          </a:p>
        </p:txBody>
      </p:sp>
      <p:grpSp>
        <p:nvGrpSpPr>
          <p:cNvPr id="3" name="Group 2"/>
          <p:cNvGrpSpPr/>
          <p:nvPr/>
        </p:nvGrpSpPr>
        <p:grpSpPr>
          <a:xfrm>
            <a:off x="914400" y="1361561"/>
            <a:ext cx="7444804" cy="5496439"/>
            <a:chOff x="914400" y="1361561"/>
            <a:chExt cx="7444804" cy="5496439"/>
          </a:xfrm>
        </p:grpSpPr>
        <p:pic>
          <p:nvPicPr>
            <p:cNvPr id="17510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1444"/>
            <a:stretch/>
          </p:blipFill>
          <p:spPr bwMode="auto">
            <a:xfrm>
              <a:off x="914400" y="1361561"/>
              <a:ext cx="7437120" cy="177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3744" b="51692"/>
            <a:stretch/>
          </p:blipFill>
          <p:spPr bwMode="auto">
            <a:xfrm>
              <a:off x="922084" y="3136563"/>
              <a:ext cx="7437120" cy="9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714"/>
            <a:stretch/>
          </p:blipFill>
          <p:spPr bwMode="auto">
            <a:xfrm>
              <a:off x="914400" y="3607944"/>
              <a:ext cx="7437120" cy="325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60713413"/>
      </p:ext>
    </p:extLst>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1" y="87896"/>
            <a:ext cx="4724399" cy="6687650"/>
          </a:xfrm>
          <a:ln>
            <a:solidFill>
              <a:schemeClr val="accent1"/>
            </a:solidFill>
          </a:ln>
        </p:spPr>
      </p:pic>
    </p:spTree>
    <p:extLst>
      <p:ext uri="{BB962C8B-B14F-4D97-AF65-F5344CB8AC3E}">
        <p14:creationId xmlns:p14="http://schemas.microsoft.com/office/powerpoint/2010/main" val="2459109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77988" y="228600"/>
            <a:ext cx="7467600" cy="1066800"/>
          </a:xfrm>
        </p:spPr>
        <p:txBody>
          <a:bodyPr/>
          <a:lstStyle/>
          <a:p>
            <a:pPr eaLnBrk="1" hangingPunct="1"/>
            <a:r>
              <a:rPr lang="en-US" sz="3600" b="1" dirty="0" smtClean="0">
                <a:solidFill>
                  <a:schemeClr val="bg1"/>
                </a:solidFill>
              </a:rPr>
              <a:t>Patents End-to-End (PE2E)</a:t>
            </a:r>
            <a:endParaRPr lang="en-US" sz="1600" b="1" dirty="0" smtClean="0">
              <a:solidFill>
                <a:schemeClr val="bg1"/>
              </a:solidFill>
            </a:endParaRPr>
          </a:p>
        </p:txBody>
      </p:sp>
      <p:sp>
        <p:nvSpPr>
          <p:cNvPr id="3" name="Content Placeholder 2"/>
          <p:cNvSpPr>
            <a:spLocks noGrp="1"/>
          </p:cNvSpPr>
          <p:nvPr>
            <p:ph idx="1"/>
          </p:nvPr>
        </p:nvSpPr>
        <p:spPr>
          <a:xfrm>
            <a:off x="609600" y="1676400"/>
            <a:ext cx="8153400" cy="4114800"/>
          </a:xfrm>
        </p:spPr>
        <p:txBody>
          <a:bodyPr/>
          <a:lstStyle/>
          <a:p>
            <a:pPr eaLnBrk="1" hangingPunct="1">
              <a:defRPr/>
            </a:pPr>
            <a:r>
              <a:rPr lang="en-US" sz="1600" dirty="0" smtClean="0">
                <a:solidFill>
                  <a:srgbClr val="002060"/>
                </a:solidFill>
              </a:rPr>
              <a:t>IT Overhaul for the 21</a:t>
            </a:r>
            <a:r>
              <a:rPr lang="en-US" sz="1600" baseline="30000" dirty="0" smtClean="0">
                <a:solidFill>
                  <a:srgbClr val="002060"/>
                </a:solidFill>
              </a:rPr>
              <a:t>st</a:t>
            </a:r>
            <a:r>
              <a:rPr lang="en-US" sz="1600" dirty="0" smtClean="0">
                <a:solidFill>
                  <a:srgbClr val="002060"/>
                </a:solidFill>
              </a:rPr>
              <a:t> Century</a:t>
            </a:r>
          </a:p>
          <a:p>
            <a:pPr marL="0" indent="0" eaLnBrk="1" hangingPunct="1">
              <a:buNone/>
              <a:defRPr/>
            </a:pPr>
            <a:endParaRPr lang="en-US" sz="1600" dirty="0" smtClean="0">
              <a:solidFill>
                <a:srgbClr val="002060"/>
              </a:solidFill>
            </a:endParaRPr>
          </a:p>
          <a:p>
            <a:pPr eaLnBrk="1" hangingPunct="1">
              <a:defRPr/>
            </a:pPr>
            <a:r>
              <a:rPr lang="en-US" sz="1600" dirty="0" smtClean="0">
                <a:solidFill>
                  <a:srgbClr val="002060"/>
                </a:solidFill>
              </a:rPr>
              <a:t>Dynamic views of drawings, claims, and annotations</a:t>
            </a:r>
          </a:p>
          <a:p>
            <a:pPr marL="0" indent="0" eaLnBrk="1" hangingPunct="1">
              <a:buNone/>
              <a:defRPr/>
            </a:pPr>
            <a:endParaRPr lang="en-US" sz="1600" dirty="0" smtClean="0">
              <a:solidFill>
                <a:srgbClr val="002060"/>
              </a:solidFill>
            </a:endParaRPr>
          </a:p>
          <a:p>
            <a:pPr eaLnBrk="1" hangingPunct="1">
              <a:defRPr/>
            </a:pPr>
            <a:r>
              <a:rPr lang="en-US" sz="1600" dirty="0" smtClean="0">
                <a:solidFill>
                  <a:srgbClr val="002060"/>
                </a:solidFill>
              </a:rPr>
              <a:t>Greater Examination &amp; Agency Efficiency </a:t>
            </a:r>
          </a:p>
          <a:p>
            <a:pPr marL="0" indent="0" eaLnBrk="1" hangingPunct="1">
              <a:buFontTx/>
              <a:buNone/>
              <a:defRPr/>
            </a:pPr>
            <a:endParaRPr lang="en-US" sz="1600" dirty="0" smtClean="0"/>
          </a:p>
          <a:p>
            <a:pPr eaLnBrk="1" hangingPunct="1">
              <a:defRPr/>
            </a:pPr>
            <a:endParaRPr lang="en-US" sz="1600" dirty="0" smtClean="0"/>
          </a:p>
          <a:p>
            <a:pPr eaLnBrk="1" hangingPunct="1">
              <a:defRPr/>
            </a:pPr>
            <a:endParaRPr lang="en-US" dirty="0" smtClean="0"/>
          </a:p>
          <a:p>
            <a:pPr eaLnBrk="1" hangingPunct="1">
              <a:defRPr/>
            </a:pPr>
            <a:endParaRPr lang="en-US" dirty="0"/>
          </a:p>
        </p:txBody>
      </p:sp>
      <p:pic>
        <p:nvPicPr>
          <p:cNvPr id="6" name="Picture 2" descr="C:\Users\vaiyer\AppData\Local\Microsoft\Windows\Temporary Internet Files\Content.Outlook\DAHP8X4L\pe2e_screen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16" y="1600200"/>
            <a:ext cx="8243051"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8"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32</a:t>
            </a:fld>
            <a:endParaRPr lang="en-US" dirty="0">
              <a:solidFill>
                <a:srgbClr val="273C56"/>
              </a:solidFill>
            </a:endParaRPr>
          </a:p>
        </p:txBody>
      </p:sp>
    </p:spTree>
    <p:extLst>
      <p:ext uri="{BB962C8B-B14F-4D97-AF65-F5344CB8AC3E}">
        <p14:creationId xmlns:p14="http://schemas.microsoft.com/office/powerpoint/2010/main" val="2769973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060" t="3500" r="21053"/>
          <a:stretch/>
        </p:blipFill>
        <p:spPr>
          <a:xfrm>
            <a:off x="-76200" y="1581150"/>
            <a:ext cx="4800600" cy="5514975"/>
          </a:xfrm>
          <a:prstGeom prst="rect">
            <a:avLst/>
          </a:prstGeom>
        </p:spPr>
      </p:pic>
      <p:sp>
        <p:nvSpPr>
          <p:cNvPr id="2" name="Title 1"/>
          <p:cNvSpPr>
            <a:spLocks noGrp="1"/>
          </p:cNvSpPr>
          <p:nvPr>
            <p:ph type="title"/>
          </p:nvPr>
        </p:nvSpPr>
        <p:spPr/>
        <p:txBody>
          <a:bodyPr/>
          <a:lstStyle/>
          <a:p>
            <a:r>
              <a:rPr lang="en-US" b="1" dirty="0" smtClean="0">
                <a:solidFill>
                  <a:schemeClr val="bg1"/>
                </a:solidFill>
              </a:rPr>
              <a:t>MPEP</a:t>
            </a:r>
            <a:endParaRPr lang="en-US" b="1" dirty="0">
              <a:solidFill>
                <a:schemeClr val="bg1"/>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792" t="3961" r="18021"/>
          <a:stretch/>
        </p:blipFill>
        <p:spPr>
          <a:xfrm>
            <a:off x="4819650" y="1552574"/>
            <a:ext cx="4617721" cy="5543550"/>
          </a:xfrm>
        </p:spPr>
      </p:pic>
      <p:cxnSp>
        <p:nvCxnSpPr>
          <p:cNvPr id="6" name="Straight Arrow Connector 5"/>
          <p:cNvCxnSpPr/>
          <p:nvPr/>
        </p:nvCxnSpPr>
        <p:spPr bwMode="auto">
          <a:xfrm flipV="1">
            <a:off x="2819400" y="1676400"/>
            <a:ext cx="2057400" cy="4114800"/>
          </a:xfrm>
          <a:prstGeom prst="straightConnector1">
            <a:avLst/>
          </a:prstGeom>
          <a:solidFill>
            <a:schemeClr val="accent1"/>
          </a:solidFill>
          <a:ln w="57150" cap="flat" cmpd="sng" algn="ctr">
            <a:solidFill>
              <a:schemeClr val="accent2">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778925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1752600" y="209550"/>
            <a:ext cx="7391400" cy="1009650"/>
          </a:xfrm>
        </p:spPr>
        <p:txBody>
          <a:bodyPr/>
          <a:lstStyle/>
          <a:p>
            <a:r>
              <a:rPr lang="en-US" sz="3200" b="1" dirty="0"/>
              <a:t>TMEP</a:t>
            </a:r>
            <a:br>
              <a:rPr lang="en-US" sz="3200" b="1" dirty="0"/>
            </a:br>
            <a:r>
              <a:rPr lang="en-US" sz="3200" b="1" dirty="0" err="1"/>
              <a:t>IdeaScale</a:t>
            </a:r>
            <a:r>
              <a:rPr lang="en-US" sz="3200" b="1" dirty="0"/>
              <a:t> Links</a:t>
            </a:r>
          </a:p>
        </p:txBody>
      </p:sp>
      <p:pic>
        <p:nvPicPr>
          <p:cNvPr id="385029"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14400" y="1600200"/>
            <a:ext cx="7315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5031" name="AutoShape 7"/>
          <p:cNvSpPr>
            <a:spLocks noChangeArrowheads="1"/>
          </p:cNvSpPr>
          <p:nvPr/>
        </p:nvSpPr>
        <p:spPr bwMode="auto">
          <a:xfrm>
            <a:off x="7239000" y="5105400"/>
            <a:ext cx="484188" cy="136525"/>
          </a:xfrm>
          <a:prstGeom prst="leftArrow">
            <a:avLst>
              <a:gd name="adj1" fmla="val 50000"/>
              <a:gd name="adj2" fmla="val 8866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i="1">
              <a:solidFill>
                <a:srgbClr val="FF0000"/>
              </a:solidFill>
              <a:latin typeface="Arial" charset="0"/>
            </a:endParaRPr>
          </a:p>
        </p:txBody>
      </p:sp>
      <p:sp>
        <p:nvSpPr>
          <p:cNvPr id="6"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7"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34</a:t>
            </a:fld>
            <a:endParaRPr lang="en-US" dirty="0">
              <a:solidFill>
                <a:srgbClr val="273C56"/>
              </a:solidFill>
            </a:endParaRPr>
          </a:p>
        </p:txBody>
      </p:sp>
    </p:spTree>
    <p:extLst>
      <p:ext uri="{BB962C8B-B14F-4D97-AF65-F5344CB8AC3E}">
        <p14:creationId xmlns:p14="http://schemas.microsoft.com/office/powerpoint/2010/main" val="368554668"/>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rot="16200000">
            <a:off x="-1042034" y="3419475"/>
            <a:ext cx="43434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a:lstStyle>
          <a:p>
            <a:r>
              <a:rPr lang="en-US" sz="5400" b="1" dirty="0" err="1" smtClean="0"/>
              <a:t>ePetitions</a:t>
            </a:r>
            <a:endParaRPr lang="en-US" sz="5400" b="1" dirty="0"/>
          </a:p>
        </p:txBody>
      </p:sp>
      <p:sp>
        <p:nvSpPr>
          <p:cNvPr id="5" name="Rectangle 3"/>
          <p:cNvSpPr txBox="1">
            <a:spLocks noChangeArrowheads="1"/>
          </p:cNvSpPr>
          <p:nvPr/>
        </p:nvSpPr>
        <p:spPr bwMode="auto">
          <a:xfrm>
            <a:off x="152400" y="6480175"/>
            <a:ext cx="8610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Monotype Sorts" pitchFamily="2" charset="2"/>
              <a:defRPr sz="2400">
                <a:solidFill>
                  <a:srgbClr val="5F5F5F"/>
                </a:solidFill>
                <a:latin typeface="Arial Narrow" pitchFamily="34" charset="0"/>
                <a:ea typeface="+mn-ea"/>
                <a:cs typeface="+mn-cs"/>
              </a:defRPr>
            </a:lvl1pPr>
            <a:lvl2pPr marL="742950" indent="-285750" algn="l" rtl="0" eaLnBrk="0" fontAlgn="base" hangingPunct="0">
              <a:spcBef>
                <a:spcPct val="20000"/>
              </a:spcBef>
              <a:spcAft>
                <a:spcPct val="0"/>
              </a:spcAft>
              <a:buClr>
                <a:schemeClr val="tx1"/>
              </a:buClr>
              <a:defRPr sz="2400">
                <a:solidFill>
                  <a:schemeClr val="bg2"/>
                </a:solidFill>
                <a:latin typeface="Arial Narrow"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Narrow" pitchFamily="34" charset="0"/>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Arial Narrow" pitchFamily="34"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Narrow" pitchFamily="34" charset="0"/>
              </a:defRPr>
            </a:lvl5pPr>
            <a:lvl6pPr marL="25146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marL="347663" marR="0" lvl="1" indent="0" algn="l" defTabSz="914400" rtl="0" eaLnBrk="1" fontAlgn="base" latinLnBrk="0" hangingPunct="1">
              <a:lnSpc>
                <a:spcPct val="90000"/>
              </a:lnSpc>
              <a:spcBef>
                <a:spcPct val="20000"/>
              </a:spcBef>
              <a:spcAft>
                <a:spcPct val="0"/>
              </a:spcAft>
              <a:buClr>
                <a:srgbClr val="003399"/>
              </a:buClr>
              <a:buSzTx/>
              <a:tabLst/>
              <a:defRPr/>
            </a:pPr>
            <a:r>
              <a:rPr kumimoji="0" lang="en-US" sz="2000" b="0" i="0" u="none" strike="noStrike" kern="0" cap="none" spc="0" normalizeH="0" baseline="0" noProof="0" dirty="0" smtClean="0">
                <a:ln>
                  <a:noFill/>
                </a:ln>
                <a:solidFill>
                  <a:srgbClr val="002060"/>
                </a:solidFill>
                <a:effectLst/>
                <a:uLnTx/>
                <a:uFillTx/>
                <a:latin typeface="+mj-lt"/>
                <a:hlinkClick r:id="rId2"/>
              </a:rPr>
              <a:t>http://www.uspto.gov/patents/process/file/efs/guidance/epetition-info.jsp</a:t>
            </a:r>
            <a:endParaRPr kumimoji="0" lang="en-US" sz="2000" b="0" i="0" u="none" strike="noStrike" kern="0" cap="none" spc="0" normalizeH="0" baseline="0" noProof="0" dirty="0" smtClean="0">
              <a:ln>
                <a:noFill/>
              </a:ln>
              <a:solidFill>
                <a:srgbClr val="002060"/>
              </a:solidFill>
              <a:effectLst/>
              <a:uLnTx/>
              <a:uFillTx/>
              <a:latin typeface="+mj-lt"/>
            </a:endParaRPr>
          </a:p>
          <a:p>
            <a:pPr marL="350838" marR="0" lvl="1" indent="4763" algn="l" defTabSz="914400" rtl="0" eaLnBrk="1" fontAlgn="base" latinLnBrk="0" hangingPunct="1">
              <a:lnSpc>
                <a:spcPct val="90000"/>
              </a:lnSpc>
              <a:spcBef>
                <a:spcPct val="20000"/>
              </a:spcBef>
              <a:spcAft>
                <a:spcPct val="0"/>
              </a:spcAft>
              <a:buClr>
                <a:srgbClr val="5F5F5F"/>
              </a:buClr>
              <a:buSzPct val="75000"/>
              <a:buFontTx/>
              <a:buNone/>
              <a:tabLst/>
              <a:defRPr/>
            </a:pPr>
            <a:endParaRPr kumimoji="0" lang="en-US" sz="3200" b="0" i="0" u="none" strike="noStrike" kern="0" cap="none" spc="0" normalizeH="0" baseline="0" noProof="0" dirty="0" smtClean="0">
              <a:ln>
                <a:noFill/>
              </a:ln>
              <a:solidFill>
                <a:srgbClr val="000000"/>
              </a:solidFill>
              <a:effectLst/>
              <a:uLnTx/>
              <a:uFillTx/>
              <a:latin typeface="Arial Narrow" pitchFamily="34" charset="0"/>
            </a:endParaRPr>
          </a:p>
          <a:p>
            <a:pPr marL="350838" marR="0" lvl="1" indent="4763" algn="l" defTabSz="914400" rtl="0" eaLnBrk="1" fontAlgn="base" latinLnBrk="0" hangingPunct="1">
              <a:lnSpc>
                <a:spcPct val="90000"/>
              </a:lnSpc>
              <a:spcBef>
                <a:spcPct val="20000"/>
              </a:spcBef>
              <a:spcAft>
                <a:spcPct val="0"/>
              </a:spcAft>
              <a:buClr>
                <a:srgbClr val="5F5F5F"/>
              </a:buClr>
              <a:buSzPct val="75000"/>
              <a:buFontTx/>
              <a:buNone/>
              <a:tabLst/>
              <a:defRPr/>
            </a:pPr>
            <a:endParaRPr kumimoji="0" lang="en-US" sz="3200" b="0" i="0" u="none" strike="noStrike" kern="0" cap="none" spc="0" normalizeH="0" baseline="0" noProof="0" dirty="0" smtClean="0">
              <a:ln>
                <a:noFill/>
              </a:ln>
              <a:solidFill>
                <a:srgbClr val="000000"/>
              </a:solidFill>
              <a:effectLst/>
              <a:uLnTx/>
              <a:uFillTx/>
              <a:latin typeface="Arial Narrow" pitchFamily="34" charset="0"/>
            </a:endParaRPr>
          </a:p>
          <a:p>
            <a:pPr marL="342900" marR="0" lvl="1" indent="-342900" algn="l" defTabSz="914400" rtl="0" eaLnBrk="1" fontAlgn="base" latinLnBrk="0" hangingPunct="1">
              <a:lnSpc>
                <a:spcPct val="90000"/>
              </a:lnSpc>
              <a:spcBef>
                <a:spcPct val="20000"/>
              </a:spcBef>
              <a:spcAft>
                <a:spcPct val="0"/>
              </a:spcAft>
              <a:buClr>
                <a:srgbClr val="5F5F5F"/>
              </a:buClr>
              <a:buSzPct val="75000"/>
              <a:buFontTx/>
              <a:buNone/>
              <a:tabLst/>
              <a:defRPr/>
            </a:pPr>
            <a:r>
              <a:rPr kumimoji="0" lang="en-US" sz="3200" b="0" i="0" u="none" strike="noStrike" kern="0" cap="none" spc="0" normalizeH="0" baseline="0" noProof="0" dirty="0" smtClean="0">
                <a:ln>
                  <a:noFill/>
                </a:ln>
                <a:solidFill>
                  <a:srgbClr val="000000"/>
                </a:solidFill>
                <a:effectLst/>
                <a:uLnTx/>
                <a:uFillTx/>
                <a:latin typeface="Arial Narrow" pitchFamily="34" charset="0"/>
              </a:rPr>
              <a:t>		</a:t>
            </a:r>
          </a:p>
        </p:txBody>
      </p:sp>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740" y="-73315"/>
            <a:ext cx="7033260" cy="658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4"/>
          <p:cNvSpPr>
            <a:spLocks noGrp="1"/>
          </p:cNvSpPr>
          <p:nvPr>
            <p:ph type="sldNum" sz="quarter" idx="12"/>
          </p:nvPr>
        </p:nvSpPr>
        <p:spPr>
          <a:xfrm>
            <a:off x="7086600" y="6324600"/>
            <a:ext cx="1905000" cy="457200"/>
          </a:xfrm>
        </p:spPr>
        <p:txBody>
          <a:bodyPr/>
          <a:lstStyle/>
          <a:p>
            <a:fld id="{E653B01B-1BF5-481E-84A8-6869287B5AC5}" type="slidenum">
              <a:rPr lang="en-US" smtClean="0">
                <a:solidFill>
                  <a:srgbClr val="273C56"/>
                </a:solidFill>
              </a:rPr>
              <a:pPr/>
              <a:t>35</a:t>
            </a:fld>
            <a:endParaRPr lang="en-US" dirty="0">
              <a:solidFill>
                <a:srgbClr val="273C56"/>
              </a:solidFill>
            </a:endParaRPr>
          </a:p>
        </p:txBody>
      </p:sp>
    </p:spTree>
    <p:extLst>
      <p:ext uri="{BB962C8B-B14F-4D97-AF65-F5344CB8AC3E}">
        <p14:creationId xmlns:p14="http://schemas.microsoft.com/office/powerpoint/2010/main" val="24236210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304800" y="1447800"/>
            <a:ext cx="8458200" cy="1295400"/>
          </a:xfrm>
        </p:spPr>
        <p:txBody>
          <a:bodyPr/>
          <a:lstStyle/>
          <a:p>
            <a:r>
              <a:rPr lang="en-US" sz="5700" b="1" dirty="0" smtClean="0"/>
              <a:t>Thank You</a:t>
            </a:r>
            <a:endParaRPr lang="en-US" sz="5700" b="1" dirty="0"/>
          </a:p>
        </p:txBody>
      </p:sp>
    </p:spTree>
    <p:extLst>
      <p:ext uri="{BB962C8B-B14F-4D97-AF65-F5344CB8AC3E}">
        <p14:creationId xmlns:p14="http://schemas.microsoft.com/office/powerpoint/2010/main" val="3403058986"/>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pPr marL="0" indent="0">
              <a:buNone/>
            </a:pPr>
            <a:endParaRPr lang="en-US" sz="2400"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4</a:t>
            </a:fld>
            <a:endParaRPr lang="en-US" dirty="0">
              <a:solidFill>
                <a:srgbClr val="273C56"/>
              </a:solidFill>
            </a:endParaRPr>
          </a:p>
        </p:txBody>
      </p:sp>
      <p:sp>
        <p:nvSpPr>
          <p:cNvPr id="12" name="Rectangle 4"/>
          <p:cNvSpPr>
            <a:spLocks noChangeArrowheads="1"/>
          </p:cNvSpPr>
          <p:nvPr/>
        </p:nvSpPr>
        <p:spPr bwMode="auto">
          <a:xfrm>
            <a:off x="685800" y="228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latinLnBrk="0">
              <a:lnSpc>
                <a:spcPct val="100000"/>
              </a:lnSpc>
              <a:buClrTx/>
              <a:buSzTx/>
              <a:buFontTx/>
              <a:buNone/>
              <a:tabLst/>
              <a:defRPr/>
            </a:pPr>
            <a:r>
              <a:rPr lang="en-US" sz="3600" dirty="0" smtClean="0">
                <a:solidFill>
                  <a:schemeClr val="tx2"/>
                </a:solidFill>
                <a:latin typeface="+mj-lt"/>
                <a:ea typeface="+mj-ea"/>
                <a:cs typeface="+mj-cs"/>
              </a:rPr>
              <a:t>	 Track I </a:t>
            </a:r>
            <a:r>
              <a:rPr lang="en-US" sz="3600" dirty="0">
                <a:solidFill>
                  <a:schemeClr val="tx2"/>
                </a:solidFill>
                <a:latin typeface="+mj-lt"/>
                <a:ea typeface="+mj-ea"/>
                <a:cs typeface="+mj-cs"/>
              </a:rPr>
              <a:t>Statistics</a:t>
            </a:r>
          </a:p>
        </p:txBody>
      </p:sp>
      <p:graphicFrame>
        <p:nvGraphicFramePr>
          <p:cNvPr id="13" name="Table 12"/>
          <p:cNvGraphicFramePr>
            <a:graphicFrameLocks noGrp="1"/>
          </p:cNvGraphicFramePr>
          <p:nvPr>
            <p:extLst>
              <p:ext uri="{D42A27DB-BD31-4B8C-83A1-F6EECF244321}">
                <p14:modId xmlns:p14="http://schemas.microsoft.com/office/powerpoint/2010/main" val="1337837265"/>
              </p:ext>
            </p:extLst>
          </p:nvPr>
        </p:nvGraphicFramePr>
        <p:xfrm>
          <a:off x="381000" y="1752600"/>
          <a:ext cx="8229600" cy="1920240"/>
        </p:xfrm>
        <a:graphic>
          <a:graphicData uri="http://schemas.openxmlformats.org/drawingml/2006/table">
            <a:tbl>
              <a:tblPr firstRow="1" bandRow="1"/>
              <a:tblGrid>
                <a:gridCol w="1447800"/>
                <a:gridCol w="1302328"/>
                <a:gridCol w="1745672"/>
                <a:gridCol w="1759528"/>
                <a:gridCol w="1974272"/>
              </a:tblGrid>
              <a:tr h="641613">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endParaRPr lang="en-US" sz="2000" dirty="0">
                        <a:solidFill>
                          <a:srgbClr val="FFFF0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chemeClr val="tx1">
                              <a:lumMod val="50000"/>
                            </a:schemeClr>
                          </a:solidFill>
                        </a:rPr>
                        <a:t>Petitions</a:t>
                      </a:r>
                      <a:r>
                        <a:rPr lang="en-US" sz="2000" baseline="0" dirty="0" smtClean="0">
                          <a:solidFill>
                            <a:schemeClr val="tx1">
                              <a:lumMod val="50000"/>
                            </a:schemeClr>
                          </a:solidFill>
                        </a:rPr>
                        <a:t> Filed</a:t>
                      </a:r>
                      <a:r>
                        <a:rPr lang="en-US" sz="2000" dirty="0" smtClean="0">
                          <a:solidFill>
                            <a:schemeClr val="tx1">
                              <a:lumMod val="50000"/>
                            </a:schemeClr>
                          </a:solidFill>
                        </a:rPr>
                        <a:t> </a:t>
                      </a:r>
                      <a:endParaRPr lang="en-US" sz="2000"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chemeClr val="tx1">
                              <a:lumMod val="50000"/>
                            </a:schemeClr>
                          </a:solidFill>
                        </a:rPr>
                        <a:t>Days</a:t>
                      </a:r>
                      <a:r>
                        <a:rPr lang="en-US" sz="2000" baseline="0" dirty="0" smtClean="0">
                          <a:solidFill>
                            <a:schemeClr val="tx1">
                              <a:lumMod val="50000"/>
                            </a:schemeClr>
                          </a:solidFill>
                        </a:rPr>
                        <a:t> to Petition Decision</a:t>
                      </a:r>
                      <a:r>
                        <a:rPr lang="en-US" sz="2000" dirty="0" smtClean="0">
                          <a:solidFill>
                            <a:schemeClr val="tx1">
                              <a:lumMod val="50000"/>
                            </a:schemeClr>
                          </a:solidFill>
                        </a:rPr>
                        <a:t> </a:t>
                      </a:r>
                      <a:endParaRPr lang="en-US" sz="2000"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endParaRPr lang="en-US" sz="2000" dirty="0" smtClean="0">
                        <a:solidFill>
                          <a:schemeClr val="tx1">
                            <a:lumMod val="50000"/>
                          </a:schemeClr>
                        </a:solidFill>
                      </a:endParaRPr>
                    </a:p>
                    <a:p>
                      <a:pPr algn="ctr"/>
                      <a:r>
                        <a:rPr lang="en-US" sz="2000" dirty="0" smtClean="0">
                          <a:solidFill>
                            <a:schemeClr val="tx1">
                              <a:lumMod val="50000"/>
                            </a:schemeClr>
                          </a:solidFill>
                        </a:rPr>
                        <a:t>% Petitions Granted</a:t>
                      </a:r>
                      <a:endParaRPr lang="en-US" sz="2000"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dirty="0" smtClean="0">
                          <a:solidFill>
                            <a:schemeClr val="tx1">
                              <a:lumMod val="50000"/>
                            </a:schemeClr>
                          </a:solidFill>
                        </a:rPr>
                        <a:t>Days</a:t>
                      </a:r>
                      <a:r>
                        <a:rPr lang="en-US" sz="2000" baseline="0" dirty="0" smtClean="0">
                          <a:solidFill>
                            <a:schemeClr val="tx1">
                              <a:lumMod val="50000"/>
                            </a:schemeClr>
                          </a:solidFill>
                        </a:rPr>
                        <a:t> from </a:t>
                      </a:r>
                      <a:r>
                        <a:rPr lang="en-US" sz="2000" dirty="0" smtClean="0">
                          <a:solidFill>
                            <a:schemeClr val="tx1">
                              <a:lumMod val="50000"/>
                            </a:schemeClr>
                          </a:solidFill>
                        </a:rPr>
                        <a:t>Petition to first Office action</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r>
              <a:tr h="683456">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l"/>
                      <a:r>
                        <a:rPr lang="en-US" sz="1800" dirty="0" smtClean="0"/>
                        <a:t>Number of Track </a:t>
                      </a:r>
                      <a:r>
                        <a:rPr lang="en-US" sz="1800" dirty="0" smtClean="0">
                          <a:latin typeface="Times New Roman" pitchFamily="18" charset="0"/>
                          <a:cs typeface="Times New Roman" pitchFamily="18" charset="0"/>
                        </a:rPr>
                        <a:t>I</a:t>
                      </a:r>
                      <a:r>
                        <a:rPr lang="en-US" sz="1800" baseline="0" dirty="0" smtClean="0"/>
                        <a:t> Applications</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2,124</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44.6</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99%</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36</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03474516"/>
              </p:ext>
            </p:extLst>
          </p:nvPr>
        </p:nvGraphicFramePr>
        <p:xfrm>
          <a:off x="381000" y="3657600"/>
          <a:ext cx="8229601" cy="1911724"/>
        </p:xfrm>
        <a:graphic>
          <a:graphicData uri="http://schemas.openxmlformats.org/drawingml/2006/table">
            <a:tbl>
              <a:tblPr firstRow="1" bandRow="1"/>
              <a:tblGrid>
                <a:gridCol w="2197261"/>
                <a:gridCol w="1942618"/>
                <a:gridCol w="2044861"/>
                <a:gridCol w="2044861"/>
              </a:tblGrid>
              <a:tr h="1066800">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b="1" dirty="0" smtClean="0">
                          <a:solidFill>
                            <a:schemeClr val="tx1">
                              <a:lumMod val="50000"/>
                            </a:schemeClr>
                          </a:solidFill>
                        </a:rPr>
                        <a:t>Examination Status</a:t>
                      </a:r>
                      <a:endParaRPr lang="en-US" sz="2000" b="1"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b="1" dirty="0" smtClean="0">
                          <a:solidFill>
                            <a:schemeClr val="tx1">
                              <a:lumMod val="50000"/>
                            </a:schemeClr>
                          </a:solidFill>
                        </a:rPr>
                        <a:t>First Action on Merits mailed</a:t>
                      </a:r>
                      <a:endParaRPr lang="en-US" sz="2000" b="1"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b="1" dirty="0" smtClean="0">
                          <a:solidFill>
                            <a:schemeClr val="tx1">
                              <a:lumMod val="50000"/>
                            </a:schemeClr>
                          </a:solidFill>
                        </a:rPr>
                        <a:t>Final Dispositions mailed</a:t>
                      </a:r>
                      <a:endParaRPr lang="en-US" sz="2000" b="1"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a:r>
                        <a:rPr lang="en-US" sz="2000" b="1" baseline="0" dirty="0" smtClean="0">
                          <a:solidFill>
                            <a:schemeClr val="tx1">
                              <a:lumMod val="50000"/>
                            </a:schemeClr>
                          </a:solidFill>
                        </a:rPr>
                        <a:t>Allowances Mailed </a:t>
                      </a:r>
                      <a:endParaRPr lang="en-US" sz="2000" b="1" dirty="0">
                        <a:solidFill>
                          <a:schemeClr val="tx1">
                            <a:lumMod val="50000"/>
                          </a:schemeClr>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CFFF"/>
                    </a:solidFill>
                  </a:tcPr>
                </a:tc>
              </a:tr>
              <a:tr h="844924">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l"/>
                      <a:r>
                        <a:rPr lang="en-US" sz="1800" dirty="0" smtClean="0"/>
                        <a:t>Number of Track </a:t>
                      </a:r>
                      <a:r>
                        <a:rPr lang="en-US" sz="1800" dirty="0" smtClean="0">
                          <a:latin typeface="Times New Roman" pitchFamily="18" charset="0"/>
                          <a:cs typeface="Times New Roman" pitchFamily="18" charset="0"/>
                        </a:rPr>
                        <a:t>I</a:t>
                      </a:r>
                      <a:r>
                        <a:rPr lang="en-US" sz="1800" dirty="0" smtClean="0"/>
                        <a:t> applications</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991</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3</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a:r>
                        <a:rPr lang="en-US" sz="1800" dirty="0" smtClean="0"/>
                        <a:t>59</a:t>
                      </a:r>
                      <a:endParaRPr lang="en-US" sz="18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CFFF">
                        <a:tint val="40000"/>
                      </a:srgbClr>
                    </a:solidFill>
                  </a:tcPr>
                </a:tc>
              </a:tr>
            </a:tbl>
          </a:graphicData>
        </a:graphic>
      </p:graphicFrame>
      <p:sp>
        <p:nvSpPr>
          <p:cNvPr id="9"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Tree>
    <p:extLst>
      <p:ext uri="{BB962C8B-B14F-4D97-AF65-F5344CB8AC3E}">
        <p14:creationId xmlns:p14="http://schemas.microsoft.com/office/powerpoint/2010/main" val="35241346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rPr>
              <a:t>Proposed Rules in Progress  </a:t>
            </a:r>
            <a:br>
              <a:rPr lang="en-US" sz="3600" b="1" dirty="0" smtClean="0">
                <a:solidFill>
                  <a:schemeClr val="bg1"/>
                </a:solidFill>
              </a:rPr>
            </a:br>
            <a:r>
              <a:rPr lang="en-US" sz="3200" dirty="0" smtClean="0">
                <a:solidFill>
                  <a:schemeClr val="bg1"/>
                </a:solidFill>
              </a:rPr>
              <a:t>(12 Month timeline)</a:t>
            </a:r>
            <a:endParaRPr lang="en-US" sz="3200" dirty="0">
              <a:solidFill>
                <a:schemeClr val="bg1"/>
              </a:solidFill>
            </a:endParaRPr>
          </a:p>
        </p:txBody>
      </p:sp>
      <p:sp>
        <p:nvSpPr>
          <p:cNvPr id="4" name="Date Placeholder 3"/>
          <p:cNvSpPr>
            <a:spLocks noGrp="1"/>
          </p:cNvSpPr>
          <p:nvPr>
            <p:ph type="dt" sz="half" idx="10"/>
          </p:nvPr>
        </p:nvSpPr>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5</a:t>
            </a:fld>
            <a:endParaRPr lang="en-US" dirty="0">
              <a:solidFill>
                <a:srgbClr val="273C5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69916241"/>
              </p:ext>
            </p:extLst>
          </p:nvPr>
        </p:nvGraphicFramePr>
        <p:xfrm>
          <a:off x="914400" y="1981200"/>
          <a:ext cx="7391400" cy="3733800"/>
        </p:xfrm>
        <a:graphic>
          <a:graphicData uri="http://schemas.openxmlformats.org/drawingml/2006/table">
            <a:tbl>
              <a:tblPr firstRow="1" bandRow="1">
                <a:tableStyleId>{5C22544A-7EE6-4342-B048-85BDC9FD1C3A}</a:tableStyleId>
              </a:tblPr>
              <a:tblGrid>
                <a:gridCol w="3695700"/>
                <a:gridCol w="3695700"/>
              </a:tblGrid>
              <a:tr h="804261">
                <a:tc>
                  <a:txBody>
                    <a:bodyPr/>
                    <a:lstStyle/>
                    <a:p>
                      <a:pPr algn="ctr"/>
                      <a:r>
                        <a:rPr lang="en-US" dirty="0" smtClean="0">
                          <a:solidFill>
                            <a:srgbClr val="FFFF00"/>
                          </a:solidFill>
                        </a:rPr>
                        <a:t>NPRMs Published  as of January 25, 2012</a:t>
                      </a:r>
                      <a:endParaRPr lang="en-US" dirty="0">
                        <a:solidFill>
                          <a:srgbClr val="FFFF00"/>
                        </a:solidFill>
                      </a:endParaRPr>
                    </a:p>
                  </a:txBody>
                  <a:tcPr/>
                </a:tc>
                <a:tc>
                  <a:txBody>
                    <a:bodyPr/>
                    <a:lstStyle/>
                    <a:p>
                      <a:pPr algn="ctr"/>
                      <a:r>
                        <a:rPr lang="en-US" dirty="0" smtClean="0">
                          <a:solidFill>
                            <a:srgbClr val="FFFF00"/>
                          </a:solidFill>
                        </a:rPr>
                        <a:t>NPRMs</a:t>
                      </a:r>
                      <a:r>
                        <a:rPr lang="en-US" baseline="0" dirty="0" smtClean="0">
                          <a:solidFill>
                            <a:srgbClr val="FFFF00"/>
                          </a:solidFill>
                        </a:rPr>
                        <a:t> Publishing </a:t>
                      </a:r>
                      <a:br>
                        <a:rPr lang="en-US" baseline="0" dirty="0" smtClean="0">
                          <a:solidFill>
                            <a:srgbClr val="FFFF00"/>
                          </a:solidFill>
                        </a:rPr>
                      </a:br>
                      <a:r>
                        <a:rPr lang="en-US" baseline="0" dirty="0" smtClean="0">
                          <a:solidFill>
                            <a:srgbClr val="FFFF00"/>
                          </a:solidFill>
                        </a:rPr>
                        <a:t>this Week</a:t>
                      </a:r>
                      <a:endParaRPr lang="en-US" dirty="0">
                        <a:solidFill>
                          <a:srgbClr val="FFFF00"/>
                        </a:solidFill>
                      </a:endParaRPr>
                    </a:p>
                  </a:txBody>
                  <a:tcPr/>
                </a:tc>
              </a:tr>
              <a:tr h="526127">
                <a:tc>
                  <a:txBody>
                    <a:bodyPr/>
                    <a:lstStyle/>
                    <a:p>
                      <a:r>
                        <a:rPr lang="en-US" dirty="0" smtClean="0">
                          <a:solidFill>
                            <a:srgbClr val="0000FF"/>
                          </a:solidFill>
                        </a:rPr>
                        <a:t>Inventor’s oath / declaration</a:t>
                      </a:r>
                      <a:endParaRPr lang="en-US" dirty="0">
                        <a:solidFill>
                          <a:srgbClr val="0000FF"/>
                        </a:solidFill>
                      </a:endParaRPr>
                    </a:p>
                  </a:txBody>
                  <a:tcPr/>
                </a:tc>
                <a:tc>
                  <a:txBody>
                    <a:bodyPr/>
                    <a:lstStyle/>
                    <a:p>
                      <a:r>
                        <a:rPr lang="en-US" dirty="0" smtClean="0"/>
                        <a:t>Inter partes review</a:t>
                      </a:r>
                      <a:endParaRPr lang="en-US" dirty="0"/>
                    </a:p>
                  </a:txBody>
                  <a:tcPr/>
                </a:tc>
              </a:tr>
              <a:tr h="675579">
                <a:tc>
                  <a:txBody>
                    <a:bodyPr/>
                    <a:lstStyle/>
                    <a:p>
                      <a:r>
                        <a:rPr lang="en-US" dirty="0" smtClean="0">
                          <a:solidFill>
                            <a:srgbClr val="0000FF"/>
                          </a:solidFill>
                        </a:rPr>
                        <a:t>Third</a:t>
                      </a:r>
                      <a:r>
                        <a:rPr lang="en-US" baseline="0" dirty="0" smtClean="0">
                          <a:solidFill>
                            <a:srgbClr val="0000FF"/>
                          </a:solidFill>
                        </a:rPr>
                        <a:t> party submission of prior art in a patent application</a:t>
                      </a:r>
                      <a:endParaRPr lang="en-US" dirty="0">
                        <a:solidFill>
                          <a:srgbClr val="0000FF"/>
                        </a:solidFill>
                      </a:endParaRPr>
                    </a:p>
                  </a:txBody>
                  <a:tcPr/>
                </a:tc>
                <a:tc>
                  <a:txBody>
                    <a:bodyPr/>
                    <a:lstStyle/>
                    <a:p>
                      <a:r>
                        <a:rPr lang="en-US" dirty="0" smtClean="0"/>
                        <a:t>Post</a:t>
                      </a:r>
                      <a:r>
                        <a:rPr lang="en-US" baseline="0" dirty="0" smtClean="0"/>
                        <a:t> grant review</a:t>
                      </a:r>
                      <a:endParaRPr lang="en-US" dirty="0"/>
                    </a:p>
                  </a:txBody>
                  <a:tcPr/>
                </a:tc>
              </a:tr>
              <a:tr h="675579">
                <a:tc>
                  <a:txBody>
                    <a:bodyPr/>
                    <a:lstStyle/>
                    <a:p>
                      <a:r>
                        <a:rPr lang="en-US" dirty="0" smtClean="0">
                          <a:solidFill>
                            <a:srgbClr val="0000FF"/>
                          </a:solidFill>
                        </a:rPr>
                        <a:t>Citation of prior art in a patent file</a:t>
                      </a:r>
                      <a:endParaRPr lang="en-US" dirty="0">
                        <a:solidFill>
                          <a:srgbClr val="0000FF"/>
                        </a:solidFill>
                      </a:endParaRPr>
                    </a:p>
                  </a:txBody>
                  <a:tcPr/>
                </a:tc>
                <a:tc>
                  <a:txBody>
                    <a:bodyPr/>
                    <a:lstStyle/>
                    <a:p>
                      <a:r>
                        <a:rPr lang="en-US" dirty="0" smtClean="0"/>
                        <a:t>Transitional</a:t>
                      </a:r>
                      <a:r>
                        <a:rPr lang="en-US" baseline="0" dirty="0" smtClean="0"/>
                        <a:t> program for covered business method patents</a:t>
                      </a:r>
                      <a:endParaRPr lang="en-US" dirty="0"/>
                    </a:p>
                  </a:txBody>
                  <a:tcPr/>
                </a:tc>
              </a:tr>
              <a:tr h="526127">
                <a:tc>
                  <a:txBody>
                    <a:bodyPr/>
                    <a:lstStyle/>
                    <a:p>
                      <a:r>
                        <a:rPr lang="en-US" dirty="0" smtClean="0">
                          <a:solidFill>
                            <a:srgbClr val="0000FF"/>
                          </a:solidFill>
                        </a:rPr>
                        <a:t>OED Statute of Limitations</a:t>
                      </a:r>
                      <a:endParaRPr lang="en-US" dirty="0">
                        <a:solidFill>
                          <a:srgbClr val="0000FF"/>
                        </a:solidFill>
                      </a:endParaRPr>
                    </a:p>
                  </a:txBody>
                  <a:tcPr/>
                </a:tc>
                <a:tc>
                  <a:txBody>
                    <a:bodyPr/>
                    <a:lstStyle/>
                    <a:p>
                      <a:r>
                        <a:rPr lang="en-US" dirty="0" smtClean="0"/>
                        <a:t>Derivation</a:t>
                      </a:r>
                      <a:endParaRPr lang="en-US" dirty="0"/>
                    </a:p>
                  </a:txBody>
                  <a:tcPr/>
                </a:tc>
              </a:tr>
              <a:tr h="526127">
                <a:tc>
                  <a:txBody>
                    <a:bodyPr/>
                    <a:lstStyle/>
                    <a:p>
                      <a:r>
                        <a:rPr lang="en-US" dirty="0" smtClean="0">
                          <a:solidFill>
                            <a:srgbClr val="0000FF"/>
                          </a:solidFill>
                        </a:rPr>
                        <a:t>Supplemental examination</a:t>
                      </a:r>
                      <a:endParaRPr lang="en-US" dirty="0">
                        <a:solidFill>
                          <a:srgbClr val="0000FF"/>
                        </a:solidFill>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009014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2600" y="277813"/>
            <a:ext cx="6934200" cy="865187"/>
          </a:xfrm>
        </p:spPr>
        <p:txBody>
          <a:bodyPr/>
          <a:lstStyle/>
          <a:p>
            <a:r>
              <a:rPr lang="en-US" sz="3600" b="1" dirty="0" smtClean="0"/>
              <a:t>AIA Micro-Site</a:t>
            </a:r>
            <a:endParaRPr lang="en-US" sz="3600" dirty="0" smtClean="0"/>
          </a:p>
        </p:txBody>
      </p:sp>
      <p:sp>
        <p:nvSpPr>
          <p:cNvPr id="5" name="Slide Number Placeholder 4"/>
          <p:cNvSpPr>
            <a:spLocks noGrp="1"/>
          </p:cNvSpPr>
          <p:nvPr>
            <p:ph type="sldNum" sz="quarter" idx="12"/>
          </p:nvPr>
        </p:nvSpPr>
        <p:spPr/>
        <p:txBody>
          <a:bodyPr/>
          <a:lstStyle/>
          <a:p>
            <a:pPr>
              <a:defRPr/>
            </a:pPr>
            <a:fld id="{35D40BFA-F1AC-4C91-9234-BB417A5D3C5E}" type="slidenum">
              <a:rPr lang="en-US" smtClean="0"/>
              <a:pPr>
                <a:defRPr/>
              </a:pPr>
              <a:t>6</a:t>
            </a:fld>
            <a:endParaRPr lang="en-US" dirty="0"/>
          </a:p>
        </p:txBody>
      </p:sp>
      <p:sp>
        <p:nvSpPr>
          <p:cNvPr id="21508" name="Rectangle 2"/>
          <p:cNvSpPr>
            <a:spLocks noChangeArrowheads="1"/>
          </p:cNvSpPr>
          <p:nvPr/>
        </p:nvSpPr>
        <p:spPr bwMode="auto">
          <a:xfrm>
            <a:off x="1447800" y="6248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dirty="0">
                <a:solidFill>
                  <a:schemeClr val="accent1"/>
                </a:solidFill>
                <a:hlinkClick r:id="rId3"/>
              </a:rPr>
              <a:t>http://</a:t>
            </a:r>
            <a:r>
              <a:rPr lang="en-US" u="sng" dirty="0" smtClean="0">
                <a:solidFill>
                  <a:schemeClr val="accent1"/>
                </a:solidFill>
                <a:hlinkClick r:id="rId3"/>
              </a:rPr>
              <a:t>www.uspto.gov/AmericaInventsAct</a:t>
            </a:r>
            <a:r>
              <a:rPr lang="en-US" dirty="0">
                <a:solidFill>
                  <a:schemeClr val="accent1"/>
                </a:solidFill>
              </a:rPr>
              <a:t> </a:t>
            </a:r>
          </a:p>
        </p:txBody>
      </p:sp>
      <p:pic>
        <p:nvPicPr>
          <p:cNvPr id="2150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76600"/>
            <a:ext cx="51482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9"/>
          <p:cNvSpPr txBox="1">
            <a:spLocks noChangeArrowheads="1"/>
          </p:cNvSpPr>
          <p:nvPr/>
        </p:nvSpPr>
        <p:spPr bwMode="auto">
          <a:xfrm>
            <a:off x="838200" y="152400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orbel" pitchFamily="34" charset="0"/>
                <a:cs typeface="Arial" charset="0"/>
              </a:defRPr>
            </a:lvl1pPr>
            <a:lvl2pPr marL="742950" indent="-285750" eaLnBrk="0" hangingPunct="0">
              <a:defRPr b="1">
                <a:solidFill>
                  <a:schemeClr val="tx1"/>
                </a:solidFill>
                <a:latin typeface="Corbel" pitchFamily="34" charset="0"/>
                <a:cs typeface="Arial" charset="0"/>
              </a:defRPr>
            </a:lvl2pPr>
            <a:lvl3pPr marL="1143000" indent="-228600" eaLnBrk="0" hangingPunct="0">
              <a:defRPr b="1">
                <a:solidFill>
                  <a:schemeClr val="tx1"/>
                </a:solidFill>
                <a:latin typeface="Corbel" pitchFamily="34" charset="0"/>
                <a:cs typeface="Arial" charset="0"/>
              </a:defRPr>
            </a:lvl3pPr>
            <a:lvl4pPr marL="1600200" indent="-228600" eaLnBrk="0" hangingPunct="0">
              <a:defRPr b="1">
                <a:solidFill>
                  <a:schemeClr val="tx1"/>
                </a:solidFill>
                <a:latin typeface="Corbel" pitchFamily="34" charset="0"/>
                <a:cs typeface="Arial" charset="0"/>
              </a:defRPr>
            </a:lvl4pPr>
            <a:lvl5pPr marL="2057400" indent="-228600" eaLnBrk="0" hangingPunct="0">
              <a:defRPr b="1">
                <a:solidFill>
                  <a:schemeClr val="tx1"/>
                </a:solidFill>
                <a:latin typeface="Corbel" pitchFamily="34" charset="0"/>
                <a:cs typeface="Arial" charset="0"/>
              </a:defRPr>
            </a:lvl5pPr>
            <a:lvl6pPr marL="2514600" indent="-228600" eaLnBrk="0" fontAlgn="base" hangingPunct="0">
              <a:spcBef>
                <a:spcPct val="0"/>
              </a:spcBef>
              <a:spcAft>
                <a:spcPct val="0"/>
              </a:spcAft>
              <a:defRPr b="1">
                <a:solidFill>
                  <a:schemeClr val="tx1"/>
                </a:solidFill>
                <a:latin typeface="Corbel" pitchFamily="34" charset="0"/>
                <a:cs typeface="Arial" charset="0"/>
              </a:defRPr>
            </a:lvl6pPr>
            <a:lvl7pPr marL="2971800" indent="-228600" eaLnBrk="0" fontAlgn="base" hangingPunct="0">
              <a:spcBef>
                <a:spcPct val="0"/>
              </a:spcBef>
              <a:spcAft>
                <a:spcPct val="0"/>
              </a:spcAft>
              <a:defRPr b="1">
                <a:solidFill>
                  <a:schemeClr val="tx1"/>
                </a:solidFill>
                <a:latin typeface="Corbel" pitchFamily="34" charset="0"/>
                <a:cs typeface="Arial" charset="0"/>
              </a:defRPr>
            </a:lvl7pPr>
            <a:lvl8pPr marL="3429000" indent="-228600" eaLnBrk="0" fontAlgn="base" hangingPunct="0">
              <a:spcBef>
                <a:spcPct val="0"/>
              </a:spcBef>
              <a:spcAft>
                <a:spcPct val="0"/>
              </a:spcAft>
              <a:defRPr b="1">
                <a:solidFill>
                  <a:schemeClr val="tx1"/>
                </a:solidFill>
                <a:latin typeface="Corbel" pitchFamily="34" charset="0"/>
                <a:cs typeface="Arial" charset="0"/>
              </a:defRPr>
            </a:lvl8pPr>
            <a:lvl9pPr marL="3886200" indent="-228600" eaLnBrk="0" fontAlgn="base" hangingPunct="0">
              <a:spcBef>
                <a:spcPct val="0"/>
              </a:spcBef>
              <a:spcAft>
                <a:spcPct val="0"/>
              </a:spcAft>
              <a:defRPr b="1">
                <a:solidFill>
                  <a:schemeClr val="tx1"/>
                </a:solidFill>
                <a:latin typeface="Corbel" pitchFamily="34" charset="0"/>
                <a:cs typeface="Arial" charset="0"/>
              </a:defRPr>
            </a:lvl9pPr>
          </a:lstStyle>
          <a:p>
            <a:pPr eaLnBrk="1" hangingPunct="1"/>
            <a:r>
              <a:rPr lang="en-US" sz="2000" b="0" dirty="0" smtClean="0">
                <a:solidFill>
                  <a:schemeClr val="accent1"/>
                </a:solidFill>
                <a:latin typeface="+mn-lt"/>
              </a:rPr>
              <a:t>USPTO’s </a:t>
            </a:r>
            <a:r>
              <a:rPr lang="en-US" sz="2000" b="0" dirty="0">
                <a:solidFill>
                  <a:schemeClr val="accent1"/>
                </a:solidFill>
                <a:latin typeface="+mn-lt"/>
              </a:rPr>
              <a:t>website devoted to America Invents Act legislation</a:t>
            </a:r>
          </a:p>
          <a:p>
            <a:pPr eaLnBrk="1" hangingPunct="1"/>
            <a:endParaRPr lang="en-US" sz="2000" b="0" dirty="0">
              <a:solidFill>
                <a:schemeClr val="accent1"/>
              </a:solidFill>
              <a:latin typeface="+mn-lt"/>
            </a:endParaRPr>
          </a:p>
          <a:p>
            <a:pPr marL="342900" indent="-342900" eaLnBrk="1" hangingPunct="1">
              <a:buFont typeface="Arial" pitchFamily="34" charset="0"/>
              <a:buChar char="•"/>
            </a:pPr>
            <a:r>
              <a:rPr lang="en-US" sz="2000" b="0" dirty="0">
                <a:solidFill>
                  <a:schemeClr val="accent1"/>
                </a:solidFill>
                <a:latin typeface="+mn-lt"/>
              </a:rPr>
              <a:t>One-stop shopping for all America Invents Act </a:t>
            </a:r>
            <a:r>
              <a:rPr lang="en-US" sz="2000" b="0" dirty="0" smtClean="0">
                <a:solidFill>
                  <a:schemeClr val="accent1"/>
                </a:solidFill>
                <a:latin typeface="+mn-lt"/>
              </a:rPr>
              <a:t>information  </a:t>
            </a:r>
            <a:endParaRPr lang="en-US" sz="2000" b="0" dirty="0">
              <a:solidFill>
                <a:schemeClr val="accent1"/>
              </a:solidFill>
              <a:latin typeface="+mn-lt"/>
            </a:endParaRPr>
          </a:p>
          <a:p>
            <a:pPr eaLnBrk="1" hangingPunct="1"/>
            <a:endParaRPr lang="en-US" sz="2000" b="0" dirty="0">
              <a:solidFill>
                <a:schemeClr val="accent1"/>
              </a:solidFill>
              <a:latin typeface="+mn-lt"/>
            </a:endParaRPr>
          </a:p>
          <a:p>
            <a:pPr marL="342900" indent="-342900" eaLnBrk="1" hangingPunct="1">
              <a:buFont typeface="Arial" pitchFamily="34" charset="0"/>
              <a:buChar char="•"/>
            </a:pPr>
            <a:r>
              <a:rPr lang="en-US" sz="2000" b="0" dirty="0" smtClean="0">
                <a:solidFill>
                  <a:schemeClr val="accent1"/>
                </a:solidFill>
                <a:latin typeface="+mn-lt"/>
              </a:rPr>
              <a:t>Full </a:t>
            </a:r>
            <a:r>
              <a:rPr lang="en-US" sz="2000" b="0" dirty="0">
                <a:solidFill>
                  <a:schemeClr val="accent1"/>
                </a:solidFill>
                <a:latin typeface="+mn-lt"/>
              </a:rPr>
              <a:t>text of </a:t>
            </a:r>
            <a:r>
              <a:rPr lang="en-US" sz="2000" b="0" dirty="0" smtClean="0">
                <a:solidFill>
                  <a:schemeClr val="accent1"/>
                </a:solidFill>
                <a:latin typeface="+mn-lt"/>
              </a:rPr>
              <a:t>bill </a:t>
            </a:r>
            <a:r>
              <a:rPr lang="en-US" sz="2000" b="0" dirty="0">
                <a:solidFill>
                  <a:schemeClr val="accent1"/>
                </a:solidFill>
                <a:latin typeface="+mn-lt"/>
              </a:rPr>
              <a:t>and summary </a:t>
            </a:r>
            <a:r>
              <a:rPr lang="en-US" sz="2000" b="0" dirty="0" smtClean="0">
                <a:solidFill>
                  <a:schemeClr val="accent1"/>
                </a:solidFill>
                <a:latin typeface="+mn-lt"/>
              </a:rPr>
              <a:t>documents, including legislative history</a:t>
            </a:r>
            <a:endParaRPr lang="en-US" sz="2000" b="0" dirty="0">
              <a:solidFill>
                <a:schemeClr val="accent1"/>
              </a:solidFill>
              <a:latin typeface="+mn-lt"/>
            </a:endParaRPr>
          </a:p>
        </p:txBody>
      </p:sp>
      <p:sp>
        <p:nvSpPr>
          <p:cNvPr id="21511" name="TextBox 10"/>
          <p:cNvSpPr txBox="1">
            <a:spLocks noChangeArrowheads="1"/>
          </p:cNvSpPr>
          <p:nvPr/>
        </p:nvSpPr>
        <p:spPr bwMode="auto">
          <a:xfrm>
            <a:off x="819150" y="3276600"/>
            <a:ext cx="29674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Corbel" pitchFamily="34" charset="0"/>
                <a:cs typeface="Arial" charset="0"/>
              </a:defRPr>
            </a:lvl1pPr>
            <a:lvl2pPr marL="742950" indent="-285750" eaLnBrk="0" hangingPunct="0">
              <a:defRPr b="1">
                <a:solidFill>
                  <a:schemeClr val="tx1"/>
                </a:solidFill>
                <a:latin typeface="Corbel" pitchFamily="34" charset="0"/>
                <a:cs typeface="Arial" charset="0"/>
              </a:defRPr>
            </a:lvl2pPr>
            <a:lvl3pPr marL="1143000" indent="-228600" eaLnBrk="0" hangingPunct="0">
              <a:defRPr b="1">
                <a:solidFill>
                  <a:schemeClr val="tx1"/>
                </a:solidFill>
                <a:latin typeface="Corbel" pitchFamily="34" charset="0"/>
                <a:cs typeface="Arial" charset="0"/>
              </a:defRPr>
            </a:lvl3pPr>
            <a:lvl4pPr marL="1600200" indent="-228600" eaLnBrk="0" hangingPunct="0">
              <a:defRPr b="1">
                <a:solidFill>
                  <a:schemeClr val="tx1"/>
                </a:solidFill>
                <a:latin typeface="Corbel" pitchFamily="34" charset="0"/>
                <a:cs typeface="Arial" charset="0"/>
              </a:defRPr>
            </a:lvl4pPr>
            <a:lvl5pPr marL="2057400" indent="-228600" eaLnBrk="0" hangingPunct="0">
              <a:defRPr b="1">
                <a:solidFill>
                  <a:schemeClr val="tx1"/>
                </a:solidFill>
                <a:latin typeface="Corbel" pitchFamily="34" charset="0"/>
                <a:cs typeface="Arial" charset="0"/>
              </a:defRPr>
            </a:lvl5pPr>
            <a:lvl6pPr marL="2514600" indent="-228600" eaLnBrk="0" fontAlgn="base" hangingPunct="0">
              <a:spcBef>
                <a:spcPct val="0"/>
              </a:spcBef>
              <a:spcAft>
                <a:spcPct val="0"/>
              </a:spcAft>
              <a:defRPr b="1">
                <a:solidFill>
                  <a:schemeClr val="tx1"/>
                </a:solidFill>
                <a:latin typeface="Corbel" pitchFamily="34" charset="0"/>
                <a:cs typeface="Arial" charset="0"/>
              </a:defRPr>
            </a:lvl6pPr>
            <a:lvl7pPr marL="2971800" indent="-228600" eaLnBrk="0" fontAlgn="base" hangingPunct="0">
              <a:spcBef>
                <a:spcPct val="0"/>
              </a:spcBef>
              <a:spcAft>
                <a:spcPct val="0"/>
              </a:spcAft>
              <a:defRPr b="1">
                <a:solidFill>
                  <a:schemeClr val="tx1"/>
                </a:solidFill>
                <a:latin typeface="Corbel" pitchFamily="34" charset="0"/>
                <a:cs typeface="Arial" charset="0"/>
              </a:defRPr>
            </a:lvl7pPr>
            <a:lvl8pPr marL="3429000" indent="-228600" eaLnBrk="0" fontAlgn="base" hangingPunct="0">
              <a:spcBef>
                <a:spcPct val="0"/>
              </a:spcBef>
              <a:spcAft>
                <a:spcPct val="0"/>
              </a:spcAft>
              <a:defRPr b="1">
                <a:solidFill>
                  <a:schemeClr val="tx1"/>
                </a:solidFill>
                <a:latin typeface="Corbel" pitchFamily="34" charset="0"/>
                <a:cs typeface="Arial" charset="0"/>
              </a:defRPr>
            </a:lvl8pPr>
            <a:lvl9pPr marL="3886200" indent="-228600" eaLnBrk="0" fontAlgn="base" hangingPunct="0">
              <a:spcBef>
                <a:spcPct val="0"/>
              </a:spcBef>
              <a:spcAft>
                <a:spcPct val="0"/>
              </a:spcAft>
              <a:defRPr b="1">
                <a:solidFill>
                  <a:schemeClr val="tx1"/>
                </a:solidFill>
                <a:latin typeface="Corbel" pitchFamily="34" charset="0"/>
                <a:cs typeface="Arial" charset="0"/>
              </a:defRPr>
            </a:lvl9pPr>
          </a:lstStyle>
          <a:p>
            <a:pPr marL="342900" indent="-342900" eaLnBrk="1" hangingPunct="1">
              <a:buFont typeface="Arial" pitchFamily="34" charset="0"/>
              <a:buChar char="•"/>
            </a:pPr>
            <a:endParaRPr lang="en-US" sz="2000" b="0" dirty="0" smtClean="0">
              <a:solidFill>
                <a:schemeClr val="accent1"/>
              </a:solidFill>
              <a:latin typeface="+mn-lt"/>
            </a:endParaRPr>
          </a:p>
          <a:p>
            <a:pPr marL="342900" indent="-342900" eaLnBrk="1" hangingPunct="1">
              <a:buFont typeface="Arial" pitchFamily="34" charset="0"/>
              <a:buChar char="•"/>
            </a:pPr>
            <a:r>
              <a:rPr lang="en-US" sz="2000" b="0" dirty="0" smtClean="0">
                <a:solidFill>
                  <a:schemeClr val="accent1"/>
                </a:solidFill>
                <a:latin typeface="+mn-lt"/>
              </a:rPr>
              <a:t>Implementation </a:t>
            </a:r>
            <a:r>
              <a:rPr lang="en-US" sz="2000" b="0" dirty="0">
                <a:solidFill>
                  <a:schemeClr val="accent1"/>
                </a:solidFill>
                <a:latin typeface="+mn-lt"/>
              </a:rPr>
              <a:t>plans</a:t>
            </a:r>
          </a:p>
          <a:p>
            <a:pPr eaLnBrk="1" hangingPunct="1"/>
            <a:endParaRPr lang="en-US" sz="2000" b="0" dirty="0">
              <a:solidFill>
                <a:schemeClr val="accent1"/>
              </a:solidFill>
              <a:latin typeface="+mn-lt"/>
            </a:endParaRPr>
          </a:p>
          <a:p>
            <a:pPr marL="342900" indent="-342900" eaLnBrk="1" hangingPunct="1">
              <a:buFont typeface="Arial" pitchFamily="34" charset="0"/>
              <a:buChar char="•"/>
            </a:pPr>
            <a:r>
              <a:rPr lang="en-US" sz="2000" b="0" dirty="0">
                <a:solidFill>
                  <a:schemeClr val="accent1"/>
                </a:solidFill>
                <a:latin typeface="+mn-lt"/>
              </a:rPr>
              <a:t>Announcements</a:t>
            </a:r>
          </a:p>
          <a:p>
            <a:pPr marL="342900" indent="-342900" eaLnBrk="1" hangingPunct="1">
              <a:buFont typeface="Arial" pitchFamily="34" charset="0"/>
              <a:buChar char="•"/>
            </a:pPr>
            <a:endParaRPr lang="en-US" sz="2000" b="0" dirty="0">
              <a:solidFill>
                <a:schemeClr val="accent1"/>
              </a:solidFill>
              <a:latin typeface="+mn-lt"/>
            </a:endParaRPr>
          </a:p>
          <a:p>
            <a:pPr marL="342900" indent="-342900" eaLnBrk="1" hangingPunct="1">
              <a:buFont typeface="Arial" pitchFamily="34" charset="0"/>
              <a:buChar char="•"/>
            </a:pPr>
            <a:r>
              <a:rPr lang="en-US" sz="2000" b="0" dirty="0" smtClean="0">
                <a:solidFill>
                  <a:schemeClr val="accent1"/>
                </a:solidFill>
                <a:latin typeface="+mn-lt"/>
              </a:rPr>
              <a:t>Points of contact</a:t>
            </a:r>
            <a:endParaRPr lang="en-US" sz="2000" b="0" dirty="0">
              <a:solidFill>
                <a:schemeClr val="accent1"/>
              </a:solidFill>
              <a:latin typeface="+mn-lt"/>
            </a:endParaRPr>
          </a:p>
        </p:txBody>
      </p:sp>
      <p:sp>
        <p:nvSpPr>
          <p:cNvPr id="8" name="Date Placeholder 3"/>
          <p:cNvSpPr>
            <a:spLocks noGrp="1"/>
          </p:cNvSpPr>
          <p:nvPr>
            <p:ph type="dt" sz="half" idx="10"/>
          </p:nvPr>
        </p:nvSpPr>
        <p:spPr>
          <a:xfrm>
            <a:off x="152400" y="6324600"/>
            <a:ext cx="1905000" cy="457200"/>
          </a:xfrm>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Tree>
    <p:extLst>
      <p:ext uri="{BB962C8B-B14F-4D97-AF65-F5344CB8AC3E}">
        <p14:creationId xmlns:p14="http://schemas.microsoft.com/office/powerpoint/2010/main" val="31334354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73" y="228600"/>
            <a:ext cx="7467600" cy="1066800"/>
          </a:xfrm>
        </p:spPr>
        <p:txBody>
          <a:bodyPr/>
          <a:lstStyle/>
          <a:p>
            <a:r>
              <a:rPr lang="en-US" sz="3600" b="1" dirty="0" smtClean="0"/>
              <a:t/>
            </a:r>
            <a:br>
              <a:rPr lang="en-US" sz="3600" b="1" dirty="0" smtClean="0"/>
            </a:br>
            <a:r>
              <a:rPr lang="en-US" sz="3600" b="1" dirty="0" smtClean="0"/>
              <a:t>Fee Setting 17 Month Timeline</a:t>
            </a:r>
            <a:br>
              <a:rPr lang="en-US" sz="3600" b="1" dirty="0" smtClean="0"/>
            </a:br>
            <a:endParaRPr lang="en-US" sz="3600" b="1" dirty="0"/>
          </a:p>
        </p:txBody>
      </p:sp>
      <p:sp>
        <p:nvSpPr>
          <p:cNvPr id="3" name="Content Placeholder 2"/>
          <p:cNvSpPr>
            <a:spLocks noGrp="1"/>
          </p:cNvSpPr>
          <p:nvPr>
            <p:ph idx="1"/>
          </p:nvPr>
        </p:nvSpPr>
        <p:spPr/>
        <p:txBody>
          <a:bodyPr/>
          <a:lstStyle/>
          <a:p>
            <a:endParaRPr lang="en-US" sz="2400" dirty="0" smtClean="0"/>
          </a:p>
          <a:p>
            <a:pPr marL="0" indent="0">
              <a:buNone/>
            </a:pPr>
            <a:endParaRPr lang="en-US" sz="2400" dirty="0"/>
          </a:p>
        </p:txBody>
      </p:sp>
      <p:pic>
        <p:nvPicPr>
          <p:cNvPr id="3074" name="Picture 2" descr="C:\Users\jgongola\AppData\Local\Microsoft\Windows\Temporary Internet Files\Content.Outlook\4HVPWRNQ\fee se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8182"/>
            <a:ext cx="9144000" cy="5133618"/>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0"/>
          </p:nvPr>
        </p:nvSpPr>
        <p:spPr>
          <a:xfrm>
            <a:off x="152400" y="6324600"/>
            <a:ext cx="1905000" cy="457200"/>
          </a:xfrm>
        </p:spPr>
        <p:txBody>
          <a:bodyPr/>
          <a:lstStyle/>
          <a:p>
            <a:pPr>
              <a:defRPr/>
            </a:pPr>
            <a:fld id="{8356AA82-BC19-4501-BA84-52C12ACA70A9}" type="datetime1">
              <a:rPr lang="en-US" smtClean="0"/>
              <a:pPr>
                <a:defRPr/>
              </a:pPr>
              <a:t>2/7/2012</a:t>
            </a:fld>
            <a:endParaRPr lang="en-US"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7</a:t>
            </a:fld>
            <a:endParaRPr lang="en-US" dirty="0">
              <a:solidFill>
                <a:srgbClr val="273C56"/>
              </a:solidFill>
            </a:endParaRPr>
          </a:p>
        </p:txBody>
      </p:sp>
    </p:spTree>
    <p:extLst>
      <p:ext uri="{BB962C8B-B14F-4D97-AF65-F5344CB8AC3E}">
        <p14:creationId xmlns:p14="http://schemas.microsoft.com/office/powerpoint/2010/main" val="2368904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AIA Roadshows and Hearings</a:t>
            </a:r>
            <a:br>
              <a:rPr lang="en-US" sz="3600" b="1" dirty="0" smtClean="0"/>
            </a:br>
            <a:r>
              <a:rPr lang="en-US" sz="2400" dirty="0" smtClean="0"/>
              <a:t>www.uspto.gov/AmericaInventsAct</a:t>
            </a:r>
            <a:endParaRPr lang="en-US" sz="2400" dirty="0"/>
          </a:p>
        </p:txBody>
      </p:sp>
      <p:sp>
        <p:nvSpPr>
          <p:cNvPr id="4" name="Date Placeholder 3"/>
          <p:cNvSpPr>
            <a:spLocks noGrp="1"/>
          </p:cNvSpPr>
          <p:nvPr>
            <p:ph type="dt" sz="half" idx="10"/>
          </p:nvPr>
        </p:nvSpPr>
        <p:spPr/>
        <p:txBody>
          <a:bodyPr/>
          <a:lstStyle/>
          <a:p>
            <a:fld id="{E42E7EF2-3B18-4677-91BE-478251FA3323}" type="datetime1">
              <a:rPr lang="en-US" smtClean="0">
                <a:solidFill>
                  <a:srgbClr val="273C56"/>
                </a:solidFill>
              </a:rPr>
              <a:pPr/>
              <a:t>2/7/2012</a:t>
            </a:fld>
            <a:endParaRPr lang="en-US" dirty="0">
              <a:solidFill>
                <a:srgbClr val="273C56"/>
              </a:solidFill>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8</a:t>
            </a:fld>
            <a:endParaRPr lang="en-US" dirty="0">
              <a:solidFill>
                <a:srgbClr val="273C56"/>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4" y="1371600"/>
            <a:ext cx="616730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893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1752600" y="228600"/>
            <a:ext cx="7391400" cy="1143000"/>
          </a:xfrm>
          <a:noFill/>
        </p:spPr>
        <p:txBody>
          <a:bodyPr/>
          <a:lstStyle/>
          <a:p>
            <a:r>
              <a:rPr lang="en-US" sz="3600" b="1" dirty="0" smtClean="0">
                <a:solidFill>
                  <a:schemeClr val="bg1"/>
                </a:solidFill>
                <a:latin typeface="Helvetica" pitchFamily="34" charset="0"/>
                <a:cs typeface="Helvetica" pitchFamily="34" charset="0"/>
              </a:rPr>
              <a:t>Elijah J. McCoy Satellite Office </a:t>
            </a:r>
            <a:r>
              <a:rPr lang="en-US" sz="3600" dirty="0" smtClean="0">
                <a:solidFill>
                  <a:schemeClr val="bg1"/>
                </a:solidFill>
                <a:latin typeface="Helvetica" pitchFamily="34" charset="0"/>
                <a:cs typeface="Helvetica" pitchFamily="34" charset="0"/>
              </a:rPr>
              <a:t>Detroit, MI</a:t>
            </a:r>
          </a:p>
        </p:txBody>
      </p:sp>
      <p:sp>
        <p:nvSpPr>
          <p:cNvPr id="2052" name="Rectangle 5"/>
          <p:cNvSpPr>
            <a:spLocks noGrp="1" noChangeArrowheads="1"/>
          </p:cNvSpPr>
          <p:nvPr>
            <p:ph type="body" idx="1"/>
          </p:nvPr>
        </p:nvSpPr>
        <p:spPr>
          <a:xfrm>
            <a:off x="4384675" y="1600200"/>
            <a:ext cx="4683125" cy="696913"/>
          </a:xfrm>
          <a:noFill/>
          <a:extLst>
            <a:ext uri="{91240B29-F687-4F45-9708-019B960494DF}">
              <a14:hiddenLine xmlns:a14="http://schemas.microsoft.com/office/drawing/2010/main" w="38100" cmpd="dbl">
                <a:solidFill>
                  <a:schemeClr val="tx1"/>
                </a:solidFill>
                <a:miter lim="800000"/>
                <a:headEnd/>
                <a:tailEnd/>
              </a14:hiddenLine>
            </a:ext>
          </a:extLst>
        </p:spPr>
        <p:txBody>
          <a:bodyPr/>
          <a:lstStyle/>
          <a:p>
            <a:r>
              <a:rPr lang="en-US" sz="2400" dirty="0" smtClean="0">
                <a:solidFill>
                  <a:srgbClr val="002060"/>
                </a:solidFill>
                <a:latin typeface="Helvetica" pitchFamily="34" charset="0"/>
                <a:cs typeface="Helvetica" pitchFamily="34" charset="0"/>
              </a:rPr>
              <a:t>Scheduled:  July 2012</a:t>
            </a:r>
          </a:p>
          <a:p>
            <a:endParaRPr lang="en-US" sz="2400" dirty="0" smtClean="0">
              <a:solidFill>
                <a:srgbClr val="002060"/>
              </a:solidFill>
            </a:endParaRPr>
          </a:p>
          <a:p>
            <a:r>
              <a:rPr lang="en-US" sz="2400" dirty="0" smtClean="0">
                <a:solidFill>
                  <a:srgbClr val="002060"/>
                </a:solidFill>
                <a:latin typeface="Helvetica" pitchFamily="34" charset="0"/>
                <a:cs typeface="Helvetica" pitchFamily="34" charset="0"/>
              </a:rPr>
              <a:t>100 ‘IP Experienced’ Patent Examiners to be hired in first year of operation</a:t>
            </a:r>
          </a:p>
          <a:p>
            <a:endParaRPr lang="en-US" sz="2400" dirty="0" smtClean="0">
              <a:solidFill>
                <a:srgbClr val="002060"/>
              </a:solidFill>
              <a:latin typeface="Helvetica" pitchFamily="34" charset="0"/>
              <a:cs typeface="Helvetica" pitchFamily="34" charset="0"/>
            </a:endParaRPr>
          </a:p>
          <a:p>
            <a:r>
              <a:rPr lang="en-US" sz="2400" dirty="0" smtClean="0">
                <a:solidFill>
                  <a:srgbClr val="002060"/>
                </a:solidFill>
                <a:latin typeface="Helvetica" pitchFamily="34" charset="0"/>
                <a:cs typeface="Helvetica" pitchFamily="34" charset="0"/>
              </a:rPr>
              <a:t>Office will have a Board of Patent Appeals Presence</a:t>
            </a:r>
          </a:p>
          <a:p>
            <a:endParaRPr lang="en-US" sz="2400" dirty="0" smtClean="0">
              <a:solidFill>
                <a:srgbClr val="002060"/>
              </a:solidFill>
              <a:latin typeface="Helvetica" pitchFamily="34" charset="0"/>
              <a:cs typeface="Helvetica" pitchFamily="34" charset="0"/>
            </a:endParaRPr>
          </a:p>
          <a:p>
            <a:r>
              <a:rPr lang="en-US" sz="2400" dirty="0" smtClean="0">
                <a:solidFill>
                  <a:srgbClr val="002060"/>
                </a:solidFill>
                <a:latin typeface="Helvetica" pitchFamily="34" charset="0"/>
                <a:cs typeface="Helvetica" pitchFamily="34" charset="0"/>
              </a:rPr>
              <a:t>1 of 3 planned Satellite Offices</a:t>
            </a:r>
          </a:p>
        </p:txBody>
      </p:sp>
      <p:pic>
        <p:nvPicPr>
          <p:cNvPr id="20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600200"/>
            <a:ext cx="41989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a:spLocks noGrp="1"/>
          </p:cNvSpPr>
          <p:nvPr>
            <p:ph type="dt" sz="half" idx="10"/>
          </p:nvPr>
        </p:nvSpPr>
        <p:spPr>
          <a:xfrm>
            <a:off x="152400" y="6400800"/>
            <a:ext cx="1905000" cy="457200"/>
          </a:xfrm>
        </p:spPr>
        <p:txBody>
          <a:bodyPr/>
          <a:lstStyle/>
          <a:p>
            <a:fld id="{E42E7EF2-3B18-4677-91BE-478251FA3323}" type="datetime1">
              <a:rPr lang="en-US" sz="1200" b="0" smtClean="0">
                <a:solidFill>
                  <a:srgbClr val="273C56"/>
                </a:solidFill>
                <a:latin typeface="Helvetica" pitchFamily="34" charset="0"/>
                <a:cs typeface="Helvetica" pitchFamily="34" charset="0"/>
              </a:rPr>
              <a:pPr/>
              <a:t>2/7/2012</a:t>
            </a:fld>
            <a:endParaRPr lang="en-US" sz="1200" b="0" dirty="0">
              <a:solidFill>
                <a:srgbClr val="273C56"/>
              </a:solidFill>
              <a:latin typeface="Helvetica" pitchFamily="34" charset="0"/>
              <a:cs typeface="Helvetica" pitchFamily="34" charset="0"/>
            </a:endParaRPr>
          </a:p>
        </p:txBody>
      </p:sp>
      <p:sp>
        <p:nvSpPr>
          <p:cNvPr id="10" name="Slide Number Placeholder 4"/>
          <p:cNvSpPr txBox="1">
            <a:spLocks/>
          </p:cNvSpPr>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1" kern="1200">
                <a:solidFill>
                  <a:schemeClr val="hlink"/>
                </a:solidFill>
                <a:latin typeface="+mn-lt"/>
                <a:ea typeface="+mn-ea"/>
                <a:cs typeface="+mn-cs"/>
              </a:defRPr>
            </a:lvl1pPr>
            <a:lvl2pPr marL="457200" algn="l" rtl="0" eaLnBrk="0" fontAlgn="base" hangingPunct="0">
              <a:spcBef>
                <a:spcPct val="0"/>
              </a:spcBef>
              <a:spcAft>
                <a:spcPct val="0"/>
              </a:spcAft>
              <a:defRPr sz="2800" b="1" kern="1200">
                <a:solidFill>
                  <a:schemeClr val="hlink"/>
                </a:solidFill>
                <a:latin typeface="Tw Cen MT" pitchFamily="34" charset="0"/>
                <a:ea typeface="+mn-ea"/>
                <a:cs typeface="+mn-cs"/>
              </a:defRPr>
            </a:lvl2pPr>
            <a:lvl3pPr marL="914400" algn="l" rtl="0" eaLnBrk="0" fontAlgn="base" hangingPunct="0">
              <a:spcBef>
                <a:spcPct val="0"/>
              </a:spcBef>
              <a:spcAft>
                <a:spcPct val="0"/>
              </a:spcAft>
              <a:defRPr sz="2800" b="1" kern="1200">
                <a:solidFill>
                  <a:schemeClr val="hlink"/>
                </a:solidFill>
                <a:latin typeface="Tw Cen MT" pitchFamily="34" charset="0"/>
                <a:ea typeface="+mn-ea"/>
                <a:cs typeface="+mn-cs"/>
              </a:defRPr>
            </a:lvl3pPr>
            <a:lvl4pPr marL="1371600" algn="l" rtl="0" eaLnBrk="0" fontAlgn="base" hangingPunct="0">
              <a:spcBef>
                <a:spcPct val="0"/>
              </a:spcBef>
              <a:spcAft>
                <a:spcPct val="0"/>
              </a:spcAft>
              <a:defRPr sz="2800" b="1" kern="1200">
                <a:solidFill>
                  <a:schemeClr val="hlink"/>
                </a:solidFill>
                <a:latin typeface="Tw Cen MT" pitchFamily="34" charset="0"/>
                <a:ea typeface="+mn-ea"/>
                <a:cs typeface="+mn-cs"/>
              </a:defRPr>
            </a:lvl4pPr>
            <a:lvl5pPr marL="1828800" algn="l" rtl="0" eaLnBrk="0" fontAlgn="base" hangingPunct="0">
              <a:spcBef>
                <a:spcPct val="0"/>
              </a:spcBef>
              <a:spcAft>
                <a:spcPct val="0"/>
              </a:spcAft>
              <a:defRPr sz="2800" b="1" kern="1200">
                <a:solidFill>
                  <a:schemeClr val="hlink"/>
                </a:solidFill>
                <a:latin typeface="Tw Cen MT" pitchFamily="34" charset="0"/>
                <a:ea typeface="+mn-ea"/>
                <a:cs typeface="+mn-cs"/>
              </a:defRPr>
            </a:lvl5pPr>
            <a:lvl6pPr marL="2286000" algn="l" defTabSz="914400" rtl="0" eaLnBrk="1" latinLnBrk="0" hangingPunct="1">
              <a:defRPr sz="2800" b="1" kern="1200">
                <a:solidFill>
                  <a:schemeClr val="hlink"/>
                </a:solidFill>
                <a:latin typeface="Tw Cen MT" pitchFamily="34" charset="0"/>
                <a:ea typeface="+mn-ea"/>
                <a:cs typeface="+mn-cs"/>
              </a:defRPr>
            </a:lvl6pPr>
            <a:lvl7pPr marL="2743200" algn="l" defTabSz="914400" rtl="0" eaLnBrk="1" latinLnBrk="0" hangingPunct="1">
              <a:defRPr sz="2800" b="1" kern="1200">
                <a:solidFill>
                  <a:schemeClr val="hlink"/>
                </a:solidFill>
                <a:latin typeface="Tw Cen MT" pitchFamily="34" charset="0"/>
                <a:ea typeface="+mn-ea"/>
                <a:cs typeface="+mn-cs"/>
              </a:defRPr>
            </a:lvl7pPr>
            <a:lvl8pPr marL="3200400" algn="l" defTabSz="914400" rtl="0" eaLnBrk="1" latinLnBrk="0" hangingPunct="1">
              <a:defRPr sz="2800" b="1" kern="1200">
                <a:solidFill>
                  <a:schemeClr val="hlink"/>
                </a:solidFill>
                <a:latin typeface="Tw Cen MT" pitchFamily="34" charset="0"/>
                <a:ea typeface="+mn-ea"/>
                <a:cs typeface="+mn-cs"/>
              </a:defRPr>
            </a:lvl8pPr>
            <a:lvl9pPr marL="3657600" algn="l" defTabSz="914400" rtl="0" eaLnBrk="1" latinLnBrk="0" hangingPunct="1">
              <a:defRPr sz="2800" b="1" kern="1200">
                <a:solidFill>
                  <a:schemeClr val="hlink"/>
                </a:solidFill>
                <a:latin typeface="Tw Cen MT" pitchFamily="34" charset="0"/>
                <a:ea typeface="+mn-ea"/>
                <a:cs typeface="+mn-cs"/>
              </a:defRPr>
            </a:lvl9pPr>
          </a:lstStyle>
          <a:p>
            <a:fld id="{E653B01B-1BF5-481E-84A8-6869287B5AC5}" type="slidenum">
              <a:rPr lang="en-US" sz="1200" b="0" smtClean="0">
                <a:solidFill>
                  <a:srgbClr val="273C56"/>
                </a:solidFill>
                <a:latin typeface="Helvetica" pitchFamily="34" charset="0"/>
                <a:cs typeface="Helvetica" pitchFamily="34" charset="0"/>
              </a:rPr>
              <a:pPr/>
              <a:t>9</a:t>
            </a:fld>
            <a:endParaRPr lang="en-US" sz="1200" b="0" dirty="0">
              <a:solidFill>
                <a:srgbClr val="273C56"/>
              </a:solidFill>
              <a:latin typeface="Helvetica" pitchFamily="34" charset="0"/>
              <a:cs typeface="Helvetica" pitchFamily="34" charset="0"/>
            </a:endParaRPr>
          </a:p>
        </p:txBody>
      </p:sp>
    </p:spTree>
    <p:extLst>
      <p:ext uri="{BB962C8B-B14F-4D97-AF65-F5344CB8AC3E}">
        <p14:creationId xmlns:p14="http://schemas.microsoft.com/office/powerpoint/2010/main" val="3659328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USPTO_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TO Day">
  <a:themeElements>
    <a:clrScheme name="PTO Day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PTO Da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PTO Day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SPTO Template">
  <a:themeElements>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0000"/>
            </a:solidFill>
            <a:effectLst/>
            <a:latin typeface="Arial" charset="0"/>
          </a:defRPr>
        </a:defPPr>
      </a:lstStyle>
    </a:lnDef>
  </a:objectDefaults>
  <a:extraClrSchemeLst>
    <a:extraClrScheme>
      <a:clrScheme name="USPTO_camp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PTO_camp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PTO_camp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PTO_camp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PTO_camp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PTO_camp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SPTO Atrium Blue">
  <a:themeElements>
    <a:clrScheme name="USPTO Atrium 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fontScheme name="USPTO Atrium Blu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hlink"/>
            </a:solidFill>
            <a:effectLst/>
            <a:latin typeface="Tw Cen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hlink"/>
            </a:solidFill>
            <a:effectLst/>
            <a:latin typeface="Tw Cen MT" pitchFamily="34" charset="0"/>
          </a:defRPr>
        </a:defPPr>
      </a:lstStyle>
    </a:lnDef>
  </a:objectDefaults>
  <a:extraClrSchemeLst>
    <a:extraClrScheme>
      <a:clrScheme name="USPTO Atrium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PTO Atrium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PTO Atrium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PTO Atrium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PTO Atrium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PTO Atrium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PTO Atrium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PTO Atrium 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eneric PTO Slide">
  <a:themeElements>
    <a:clrScheme name="Generic PTO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 PTO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PTO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 PTO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 PTO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 PTO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 PTO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 PTO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 PTO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 PTO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 PTO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 PTO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 PTO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 PTO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42948</TotalTime>
  <Words>1782</Words>
  <Application>Microsoft Office PowerPoint</Application>
  <PresentationFormat>On-screen Show (4:3)</PresentationFormat>
  <Paragraphs>417</Paragraphs>
  <Slides>36</Slides>
  <Notes>24</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36</vt:i4>
      </vt:variant>
    </vt:vector>
  </HeadingPairs>
  <TitlesOfParts>
    <vt:vector size="47" baseType="lpstr">
      <vt:lpstr>2_USPTO_campus</vt:lpstr>
      <vt:lpstr>15_USPTO_campus</vt:lpstr>
      <vt:lpstr>Office Theme</vt:lpstr>
      <vt:lpstr>3_USPTO_campus</vt:lpstr>
      <vt:lpstr>PTO Day</vt:lpstr>
      <vt:lpstr>USPTO Template</vt:lpstr>
      <vt:lpstr>USPTO Atrium Blue</vt:lpstr>
      <vt:lpstr>Generic PTO Slide</vt:lpstr>
      <vt:lpstr>Worksheet</vt:lpstr>
      <vt:lpstr>Chart</vt:lpstr>
      <vt:lpstr>Microsoft Excel 97-2003 Worksheet</vt:lpstr>
      <vt:lpstr>An Overview of  USPTO Operations</vt:lpstr>
      <vt:lpstr>America Invents Act (AIA)  12 Month Timeline</vt:lpstr>
      <vt:lpstr>Implemented Provisions (Effective on September 16, 2011 or within 60 days)</vt:lpstr>
      <vt:lpstr>PowerPoint Presentation</vt:lpstr>
      <vt:lpstr>Proposed Rules in Progress   (12 Month timeline)</vt:lpstr>
      <vt:lpstr>AIA Micro-Site</vt:lpstr>
      <vt:lpstr> Fee Setting 17 Month Timeline </vt:lpstr>
      <vt:lpstr>AIA Roadshows and Hearings www.uspto.gov/AmericaInventsAct</vt:lpstr>
      <vt:lpstr>Elijah J. McCoy Satellite Office Detroit, MI</vt:lpstr>
      <vt:lpstr>Applications Awaiting First Action  FY 2009 – FY 2012 (through January)</vt:lpstr>
      <vt:lpstr>PowerPoint Presentation</vt:lpstr>
      <vt:lpstr>RCE Backlog  FY 2010 – FY 2012 (through January)</vt:lpstr>
      <vt:lpstr> </vt:lpstr>
      <vt:lpstr> </vt:lpstr>
      <vt:lpstr>PowerPoint Presentation</vt:lpstr>
      <vt:lpstr>PowerPoint Presentation</vt:lpstr>
      <vt:lpstr>PowerPoint Presentation</vt:lpstr>
      <vt:lpstr>PowerPoint Presentation</vt:lpstr>
      <vt:lpstr>Central Re-examination Unit (CRU)</vt:lpstr>
      <vt:lpstr>Board of Patent Appeals &amp; Interferences </vt:lpstr>
      <vt:lpstr> </vt:lpstr>
      <vt:lpstr> </vt:lpstr>
      <vt:lpstr>PowerPoint Presentation</vt:lpstr>
      <vt:lpstr>Current Patent Prosecution Highway (PPH) Programs</vt:lpstr>
      <vt:lpstr>PPH Requests at USPTO</vt:lpstr>
      <vt:lpstr>Cooperative Patent  Classification (CPC)</vt:lpstr>
      <vt:lpstr>Trademark Performance: Application Filings</vt:lpstr>
      <vt:lpstr>Trademark Performance: Quality</vt:lpstr>
      <vt:lpstr>New TM Performance Measure: Excellent Office Actions</vt:lpstr>
      <vt:lpstr>Trademarks Next Generation</vt:lpstr>
      <vt:lpstr>PowerPoint Presentation</vt:lpstr>
      <vt:lpstr>Patents End-to-End (PE2E)</vt:lpstr>
      <vt:lpstr>MPEP</vt:lpstr>
      <vt:lpstr>TMEP IdeaScale Links</vt:lpstr>
      <vt:lpstr>PowerPoint Presentation</vt:lpstr>
      <vt:lpstr>Thank You</vt:lpstr>
    </vt:vector>
  </TitlesOfParts>
  <Company>USPTO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Briefing</dc:title>
  <dc:creator>dfitzpatrick</dc:creator>
  <cp:lastModifiedBy>Lucia Triolo</cp:lastModifiedBy>
  <cp:revision>654</cp:revision>
  <cp:lastPrinted>2012-02-06T23:29:54Z</cp:lastPrinted>
  <dcterms:created xsi:type="dcterms:W3CDTF">2008-08-20T13:55:33Z</dcterms:created>
  <dcterms:modified xsi:type="dcterms:W3CDTF">2012-02-07T15:28:41Z</dcterms:modified>
</cp:coreProperties>
</file>